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54"/>
  </p:notesMasterIdLst>
  <p:sldIdLst>
    <p:sldId id="256" r:id="rId4"/>
    <p:sldId id="306" r:id="rId5"/>
    <p:sldId id="584" r:id="rId6"/>
    <p:sldId id="605" r:id="rId7"/>
    <p:sldId id="606" r:id="rId8"/>
    <p:sldId id="607" r:id="rId9"/>
    <p:sldId id="608" r:id="rId10"/>
    <p:sldId id="438" r:id="rId11"/>
    <p:sldId id="602" r:id="rId12"/>
    <p:sldId id="583" r:id="rId13"/>
    <p:sldId id="416" r:id="rId14"/>
    <p:sldId id="417" r:id="rId15"/>
    <p:sldId id="424" r:id="rId16"/>
    <p:sldId id="425" r:id="rId17"/>
    <p:sldId id="587" r:id="rId18"/>
    <p:sldId id="554" r:id="rId19"/>
    <p:sldId id="555" r:id="rId20"/>
    <p:sldId id="588" r:id="rId21"/>
    <p:sldId id="586" r:id="rId22"/>
    <p:sldId id="594" r:id="rId23"/>
    <p:sldId id="589" r:id="rId24"/>
    <p:sldId id="595" r:id="rId25"/>
    <p:sldId id="590" r:id="rId26"/>
    <p:sldId id="596" r:id="rId27"/>
    <p:sldId id="591" r:id="rId28"/>
    <p:sldId id="597" r:id="rId29"/>
    <p:sldId id="592" r:id="rId30"/>
    <p:sldId id="598" r:id="rId31"/>
    <p:sldId id="593" r:id="rId32"/>
    <p:sldId id="599" r:id="rId33"/>
    <p:sldId id="600" r:id="rId34"/>
    <p:sldId id="473" r:id="rId35"/>
    <p:sldId id="542" r:id="rId36"/>
    <p:sldId id="543" r:id="rId37"/>
    <p:sldId id="546" r:id="rId38"/>
    <p:sldId id="547" r:id="rId39"/>
    <p:sldId id="548" r:id="rId40"/>
    <p:sldId id="585" r:id="rId41"/>
    <p:sldId id="549" r:id="rId42"/>
    <p:sldId id="533" r:id="rId43"/>
    <p:sldId id="550" r:id="rId44"/>
    <p:sldId id="551" r:id="rId45"/>
    <p:sldId id="552" r:id="rId46"/>
    <p:sldId id="553" r:id="rId47"/>
    <p:sldId id="603" r:id="rId48"/>
    <p:sldId id="604" r:id="rId49"/>
    <p:sldId id="283" r:id="rId50"/>
    <p:sldId id="461" r:id="rId51"/>
    <p:sldId id="420" r:id="rId52"/>
    <p:sldId id="368" r:id="rId53"/>
  </p:sldIdLst>
  <p:sldSz cx="12188825" cy="6858000"/>
  <p:notesSz cx="6858000" cy="9144000"/>
  <p:embeddedFontLst>
    <p:embeddedFont>
      <p:font typeface="Merriweather Sans" pitchFamily="2" charset="77"/>
      <p:regular r:id="rId55"/>
      <p:bold r:id="rId56"/>
      <p:italic r:id="rId57"/>
      <p:boldItalic r:id="rId58"/>
    </p:embeddedFont>
    <p:embeddedFont>
      <p:font typeface="Poppins Medium" panose="020B0604020202020204" pitchFamily="34" charset="0"/>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Roboto Light" panose="020F0302020204030204" pitchFamily="34" charset="0"/>
      <p:regular r:id="rId67"/>
      <p:bold r:id="rId68"/>
      <p:italic r:id="rId69"/>
      <p:boldItalic r:id="rId70"/>
    </p:embeddedFont>
    <p:embeddedFont>
      <p:font typeface="Roboto Medium" panose="020F050202020403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93DC"/>
    <a:srgbClr val="906FAC"/>
    <a:srgbClr val="A7E3B3"/>
    <a:srgbClr val="FFFFFF"/>
    <a:srgbClr val="4DE354"/>
    <a:srgbClr val="E38194"/>
    <a:srgbClr val="FFE6CC"/>
    <a:srgbClr val="FFF2CC"/>
    <a:srgbClr val="CCFFCC"/>
    <a:srgbClr val="FFFA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10"/>
    <p:restoredTop sz="86970"/>
  </p:normalViewPr>
  <p:slideViewPr>
    <p:cSldViewPr snapToGrid="0">
      <p:cViewPr varScale="1">
        <p:scale>
          <a:sx n="193" d="100"/>
          <a:sy n="193" d="100"/>
        </p:scale>
        <p:origin x="4056" y="200"/>
      </p:cViewPr>
      <p:guideLst>
        <p:guide orient="horz" pos="2160"/>
        <p:guide pos="3839"/>
        <p:guide orient="horz" pos="3945"/>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5" Type="http://schemas.openxmlformats.org/officeDocument/2006/relationships/slide" Target="slides/slide2.xml"/><Relationship Id="rId61" Type="http://schemas.openxmlformats.org/officeDocument/2006/relationships/font" Target="fonts/font7.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1.fntdata"/><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I'm Charles Wilson, Staff Product Cybersecurity Architect at Torc Robotics.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This presentation will cover an overview of threat model creation.</a:t>
            </a:r>
            <a:endParaRPr lang="en-US" sz="1400" dirty="0">
              <a:latin typeface="Calibri" panose="020F0502020204030204" pitchFamily="34" charset="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4247D57B-D3C1-FBD5-8470-DE43A9B8D227}"/>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966588DE-DE3F-E395-175A-E1C6C3AC09A5}"/>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BD67340F-6A34-1DFB-E1D9-1A1802235F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That's enough of the theoretical aspects.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work our way through an example that shows various aspects of how the model creation activity is undertaken.</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0439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rgbClr val="1D1C1D"/>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1D1C1D"/>
                </a:solidFill>
                <a:effectLst/>
                <a:latin typeface="Calibri" panose="020F0502020204030204" pitchFamily="34" charset="0"/>
                <a:cs typeface="Calibri" panose="020F0502020204030204" pitchFamily="34" charset="0"/>
              </a:rPr>
              <a:t>Here's the example system that was shown in the threat modeling overview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rgbClr val="1D1C1D"/>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1D1C1D"/>
                </a:solidFill>
                <a:effectLst/>
                <a:latin typeface="Calibri" panose="020F0502020204030204" pitchFamily="34" charset="0"/>
                <a:cs typeface="Calibri" panose="020F0502020204030204" pitchFamily="34" charset="0"/>
              </a:rPr>
              <a:t>Let's get into how we're going to translate this system into a DFD suitable for threat model.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7595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This is the level one DFD that was shown in the overview.</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And let's look at it in a bit more detail.</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All of the processes shown have been directly translated for the block view.</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You'll notice that the names are all fairly unambiguous.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We have core service, web server, web browser, console interface, and terminal.</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Likewise, the interactor is fairly straightforward in terms of its translation to just administrator.</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Now, we don't know that this is an administrator.</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They're just an external user, but for the purposes of this example, we'll call them an administrator.</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One of the first things of note is the translation of our data stores.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Because we have only one DFD symbol that we use for all resources, there is an adornment on that symbol that shows us at a very high level, whether we're dealing with structured or unstructured data.</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Specifically, the file icon versus the database icon that we're using here, which in the block view, was very obvious that there was a distinction, and we're going to put that here.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It's important to note that your DFD creation utility may not be able to put this information there.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And so, an alternative here would be to have some textual notation that you add to the diagram, because free text tends to be allowed in just about every system.</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There are two boundaries, and those are the core service boundary and the machine boundary.</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 direction of the arc shows that the most important thing in this element is the core service.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This diagram doesn't have a boundary between the resource and the process.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This is a simplification, and the reason for it is that there is implicit trust between the core service, the console interface, and their respective resources (data stores in this case). So, we don't bother putting that there.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As mentioned, having unique process and resource names gives us the ability to have data flows, which are also unique when we're using the convention of source to destination.</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We don't have a call out here for the protocol that's being used from the web browser to the web server because only a single protocol is being used between them.</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[pause]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We recognize that this can’t be all that's there within the actual system.</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We don't just have free floating processes without some kind of operating environment, which provides us the structure that we use in order to make the connections between things a process and resource, or between a process and the outside world.</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So, let's expand on this.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315067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need to create another DFD that adds in the entities that've been left out.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this case, we can see that we're interfacing to the filesystem.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we're going to add the filesystem process, both for the core services configuration data, as well as the console interface configuration data.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Similarly, the core services data and console interface data are both databases, and so, we're going to add in a database manager.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Communication between the core service and console interface, and the core service and the web server is accomplished via interprocess communication.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we're going to add in interprocess communication management.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know that the web server is going to go across the network to get out to the web browser, and so, we're going to add the network manager.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terminal communication is achieved via a serial driver and so we add it in.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takes care of the processes, but we've now introduced another set of boundaries.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operating system boundaries between the web server, core service, and console interface; and the interprocess communications manager and filesystem.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we have a boundary between the database manager and the core service and console interface.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this system a single database manager is being used for all of the databases being managed.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Note that this does not tell us anything about whether the databases shown are separate files or merely tables within a single database file.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None of that is relevant at this level.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We've dropped the core service boundary as the OS boundary is more significant.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we have a whole new series of data flows, and since we have decent process naming, we have unique data flows between the various entities.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note that there is replication of process entities for both the database manager and the operating system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reason for doing it this way instead of having one process entity with data flows going off in all directions, is that it’s difficult for a person to reason on the diagram.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From the standpoint of analysis, there's no particular advantage to use one approach over another.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However, from the standpoint of being able to clearly show what's happening end-to-end of a workflow, this type of duplication of process nodes is more useful.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we look at this diagram, even with these changes, we still haven’t identified all the processes that need to be in place.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repeat this exercise.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321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Here is the.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Level 3 DFD.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is the level 3 DFD.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introduction of the database and network managers exposes the need for additional interfacing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database manager needs to access the filesystem in order to get to the database.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we've inserted the filesystem, and also an operating system boundary.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Likewise, the network manager doesn't connect directly to the network, it requires a network driver.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reason we don’t need a boundary between the network manager and the network driver is that both are owned by the operating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database manager, on the other hand, is not, which is why we have a database boundary rather than an OS boundary there.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Just by having the boundaries, we can make certain inferences about the processes themselves.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We'll address how to make that more obvious in a bit.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 important thing to note here is just as with the operating system having its process nodes replicated, the same is done for the database manager nodes.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Likewise, the boundaries all have unique names, which means that if you see a boundary in one section labeled OS boundary, and also another section, then you know that if we were to create an unfolded form of the DFD, that boundary would be contiguous.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However, there is no motivation for us to do that as it would only complicate the diagram. As it stands, this diagram is still comprehensible from the standpoint of the information that we got from development.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we still have these colored regions, which we took from the system diagram, and all the entities are logically placed within the context of each of these.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look at how we're going to go about taking this information and documenting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8279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68FD66C0-793C-F9A4-A606-EDD3A393E0EC}"/>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D14B8548-806F-0E39-C5B0-26B8B85FB943}"/>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F0F8DC3E-D083-751D-859F-34874F8B36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it is not the case that you can just take your three levels of DFD, and you do need all three of them, and call it a day.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a side note, your actual system may require more or less of these base DFDs.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you do need all those diagrams, but they are insufficient for the purposes of threat modeling, but we’ll address that later.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tools that you're using to create these DFDs could be anything that's out there that's available and able to give you this representational form.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there's additional information we need to capture.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We're going to cover that next.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remainder of this presentation is going to be based on the least common denominator of tooling.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We’re going to use an Excel workbook with multiple sheets to capture various pieces of information.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happen to be using a tool that allows you to capture the same type of information, that's fine.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information will be carried into the analysis activity, so you should be able to see as we evolve this material, why these choices were made.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73113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88EB0F96-2331-2244-8806-FD61ED21A76F}"/>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B3FDF8BC-7764-CCCF-4542-80E9442982D4}"/>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5401084D-699D-B448-D58C-38E5D8EC90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So, back to the level one DFD, we're going to apply IDs to everything.</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We have the five entity types, and they are: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 resources</a:t>
            </a:r>
          </a:p>
          <a:p>
            <a:pPr marL="0" lvl="0" indent="0" algn="l" rtl="0">
              <a:spcBef>
                <a:spcPts val="0"/>
              </a:spcBef>
              <a:spcAft>
                <a:spcPts val="0"/>
              </a:spcAft>
              <a:buNone/>
            </a:pPr>
            <a:r>
              <a:rPr lang="en-US" sz="1400" dirty="0">
                <a:cs typeface="Calibri" panose="020F0502020204030204" pitchFamily="34" charset="0"/>
              </a:rPr>
              <a:t>• processes</a:t>
            </a:r>
          </a:p>
          <a:p>
            <a:pPr marL="0" lvl="0" indent="0" algn="l" rtl="0">
              <a:spcBef>
                <a:spcPts val="0"/>
              </a:spcBef>
              <a:spcAft>
                <a:spcPts val="0"/>
              </a:spcAft>
              <a:buNone/>
            </a:pPr>
            <a:r>
              <a:rPr lang="en-US" sz="1400" dirty="0">
                <a:cs typeface="Calibri" panose="020F0502020204030204" pitchFamily="34" charset="0"/>
              </a:rPr>
              <a:t>• interactors</a:t>
            </a:r>
          </a:p>
          <a:p>
            <a:pPr marL="0" lvl="0" indent="0" algn="l" rtl="0">
              <a:spcBef>
                <a:spcPts val="0"/>
              </a:spcBef>
              <a:spcAft>
                <a:spcPts val="0"/>
              </a:spcAft>
              <a:buNone/>
            </a:pPr>
            <a:r>
              <a:rPr lang="en-US" sz="1400" dirty="0">
                <a:cs typeface="Calibri" panose="020F0502020204030204" pitchFamily="34" charset="0"/>
              </a:rPr>
              <a:t>• boundaries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and</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 data flows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For the purposes of this example, we're going to use the following ID prefixes: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 ESR	example system resource</a:t>
            </a:r>
          </a:p>
          <a:p>
            <a:pPr marL="0" lvl="0" indent="0" algn="l" rtl="0">
              <a:spcBef>
                <a:spcPts val="0"/>
              </a:spcBef>
              <a:spcAft>
                <a:spcPts val="0"/>
              </a:spcAft>
              <a:buNone/>
            </a:pPr>
            <a:r>
              <a:rPr lang="en-US" sz="1400" dirty="0">
                <a:cs typeface="Calibri" panose="020F0502020204030204" pitchFamily="34" charset="0"/>
              </a:rPr>
              <a:t>• ESP	example system process</a:t>
            </a:r>
          </a:p>
          <a:p>
            <a:pPr marL="0" lvl="0" indent="0" algn="l" rtl="0">
              <a:spcBef>
                <a:spcPts val="0"/>
              </a:spcBef>
              <a:spcAft>
                <a:spcPts val="0"/>
              </a:spcAft>
              <a:buNone/>
            </a:pPr>
            <a:r>
              <a:rPr lang="en-US" sz="1400" dirty="0">
                <a:cs typeface="Calibri" panose="020F0502020204030204" pitchFamily="34" charset="0"/>
              </a:rPr>
              <a:t>• ESI	example system interactor</a:t>
            </a:r>
          </a:p>
          <a:p>
            <a:pPr marL="0" lvl="0" indent="0" algn="l" rtl="0">
              <a:spcBef>
                <a:spcPts val="0"/>
              </a:spcBef>
              <a:spcAft>
                <a:spcPts val="0"/>
              </a:spcAft>
              <a:buNone/>
            </a:pPr>
            <a:r>
              <a:rPr lang="en-US" sz="1400" dirty="0">
                <a:cs typeface="Calibri" panose="020F0502020204030204" pitchFamily="34" charset="0"/>
              </a:rPr>
              <a:t>• ESB	example system boundary</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and</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 ESD	example system data flow</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This is for convenience.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If you use a tool such as, the Microsoft Threat Modeling Tool, every entity is going to be assigned a GUID.</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However, it does have the drawback of being fairly opaque when it comes to human comprehensibility.</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So, for the sake of being able to show this in a way which is easier for a person to look at, we’re going to use the unique identifier prefixes as mentioned.</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And as you can see each data flow, process, boundary, interactor, and resource has been given an identifier. There's no necessity to put them in a particular order or to have them be sequential.</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960310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C70E1A8A-509B-8050-157D-8CD5DEB8DA0E}"/>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D7F1E8AB-BDD1-9546-2212-E2129354F6FA}"/>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292B362E-E10D-42FD-D057-A9FA807C41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Similarly, with level 2, we have more processes and an additional boundary that we need to include.</a:t>
            </a:r>
          </a:p>
        </p:txBody>
      </p:sp>
    </p:spTree>
    <p:extLst>
      <p:ext uri="{BB962C8B-B14F-4D97-AF65-F5344CB8AC3E}">
        <p14:creationId xmlns:p14="http://schemas.microsoft.com/office/powerpoint/2010/main" val="81434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by the time we finished IDing all the level 3 entities, we're up to a fairly good number that we need to keep track of.</a:t>
            </a:r>
          </a:p>
        </p:txBody>
      </p:sp>
    </p:spTree>
    <p:extLst>
      <p:ext uri="{BB962C8B-B14F-4D97-AF65-F5344CB8AC3E}">
        <p14:creationId xmlns:p14="http://schemas.microsoft.com/office/powerpoint/2010/main" val="1558279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C02E9837-4F58-047F-E1E6-6B137873046D}"/>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5861F0FD-31FB-EF98-161F-B4F6C2421644}"/>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49130021-27D2-A657-DD06-DF6430695D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Here is the initial set of entries from this exercise.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There is a template provided with the AVCDL material, and a link to it should be attached to this presentation’s description.</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There are individual sheets for each of the different entity types: resources, interactors, boundaries, processes, and data flows.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 first few columns of which are shown here.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You would have the ID, name, and a description field.</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If you're using the recommended naming convention for data flows, it's not really required to put in a description because the name tells you that it's going from a source to a destination, whereas for processes, name may not be sufficient to convey what it’s for.</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553329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diagram shows the overall AVCDL training path.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you're taking this training, it's assumed that you've already completed the AVCDL overview 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additionally, that you've completed the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285750" lvl="0" indent="-285750" algn="l" rtl="0">
              <a:spcBef>
                <a:spcPts val="0"/>
              </a:spcBef>
              <a:spcAft>
                <a:spcPts val="0"/>
              </a:spcAft>
            </a:pPr>
            <a:r>
              <a:rPr lang="en-US" sz="1400" dirty="0">
                <a:latin typeface="Calibri" panose="020F0502020204030204" pitchFamily="34" charset="0"/>
                <a:cs typeface="Calibri" panose="020F0502020204030204" pitchFamily="34" charset="0"/>
              </a:rPr>
              <a:t>requirements taxonomy</a:t>
            </a:r>
          </a:p>
          <a:p>
            <a:pPr marL="285750" lvl="0" indent="-285750" algn="l" rtl="0">
              <a:spcBef>
                <a:spcPts val="0"/>
              </a:spcBef>
              <a:spcAft>
                <a:spcPts val="0"/>
              </a:spcAft>
            </a:pPr>
            <a:r>
              <a:rPr lang="en-US" sz="1400" dirty="0">
                <a:latin typeface="Calibri" panose="020F0502020204030204" pitchFamily="34" charset="0"/>
                <a:cs typeface="Calibri" panose="020F0502020204030204" pitchFamily="34" charset="0"/>
              </a:rPr>
              <a:t>security requirements</a:t>
            </a:r>
          </a:p>
          <a:p>
            <a:pPr marL="285750" lvl="0" indent="-285750" algn="l" rtl="0">
              <a:spcBef>
                <a:spcPts val="0"/>
              </a:spcBef>
              <a:spcAft>
                <a:spcPts val="0"/>
              </a:spcAft>
            </a:pPr>
            <a:r>
              <a:rPr lang="en-US" sz="1400" dirty="0">
                <a:latin typeface="Calibri" panose="020F0502020204030204" pitchFamily="34" charset="0"/>
                <a:cs typeface="Calibri" panose="020F0502020204030204" pitchFamily="34" charset="0"/>
              </a:rPr>
              <a:t>secure design principles</a:t>
            </a:r>
          </a:p>
          <a:p>
            <a:pPr marL="285750" lvl="0" indent="-285750" algn="l" rtl="0">
              <a:spcBef>
                <a:spcPts val="0"/>
              </a:spcBef>
              <a:spcAft>
                <a:spcPts val="0"/>
              </a:spcAft>
            </a:pPr>
            <a:r>
              <a:rPr lang="en-US" sz="1400" dirty="0">
                <a:latin typeface="Calibri" panose="020F0502020204030204" pitchFamily="34" charset="0"/>
                <a:cs typeface="Calibri" panose="020F0502020204030204" pitchFamily="34" charset="0"/>
              </a:rPr>
              <a:t>apply secure design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285750" lvl="0" indent="-285750" algn="l" rtl="0">
              <a:spcBef>
                <a:spcPts val="0"/>
              </a:spcBef>
              <a:spcAft>
                <a:spcPts val="0"/>
              </a:spcAft>
            </a:pPr>
            <a:r>
              <a:rPr lang="en-US" sz="1400" dirty="0">
                <a:latin typeface="Calibri" panose="020F0502020204030204" pitchFamily="34" charset="0"/>
                <a:cs typeface="Calibri" panose="020F0502020204030204" pitchFamily="34" charset="0"/>
              </a:rPr>
              <a:t>threat prioritization plan 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you should have completed the threat modeling overview 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training will cover threat model creation.</a:t>
            </a:r>
          </a:p>
        </p:txBody>
      </p:sp>
    </p:spTree>
    <p:extLst>
      <p:ext uri="{BB962C8B-B14F-4D97-AF65-F5344CB8AC3E}">
        <p14:creationId xmlns:p14="http://schemas.microsoft.com/office/powerpoint/2010/main" val="305385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517AE409-50DF-708A-2EEA-33CF39BED74D}"/>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64DFAED5-ED6F-42F4-6267-78FB2F092F11}"/>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B78D7D56-6E49-4C9E-A549-CC975AD702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Here’s the DFD entity attributes diagram and attribute lists from the Threat Modeling Overview video.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We’ll get into the specifics on each of these, what the attributes are, and why we care about them.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4398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1EDCD068-A061-F784-5831-14D3E0FF4BC0}"/>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19A540F-4F74-00B8-0B8D-ED8283FAAA27}"/>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1E4DA8DA-8D3A-CC54-1A1B-C31D1A2AC1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our purposes, we’ll consider resources as data-at-rest.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a fairly gross simplification because a resource could be an external data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However, from the perspective of the DFD and the threat model, we look at it as if the resource is a static object.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the space of the cybersecurity requirements taxonomy, resources are in the at-rest group of assets.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six buckets for resources: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executables</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configuration data</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unstructured data</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databases</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credentials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logs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in and of themselves are artificial divisions, but what they represent are specific entities that we wish to be able to make various cybersecurity property assertions about and establish requirements for.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the context of threat modeling, we have the following attributes.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the resource has a unique ID, then there is some mechanism that allows us to know that this resource is the resource that we want.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most important when you're dealing with executables.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reason for that is that if you only use a mechanism such as the file name, there's nothing preventing another file from being named the same.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problem from a cybersecurity standpoint is that we have issues of file paths being a chunk of metadata that tells us where to look for things.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if all we do is look at the file and don't care about the path, this leaves us open to a whole host of issues.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we have whether the resource is logically read-only.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something like an analog data stream, obviously it's a read-only entity.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However, if we're dealing with base configuration information or other information which has no need for right access, then we want to be able to assert that it is read-only as a layer of protection.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Whether or not the resource is structured is important because that informs us as to whether or not we're dealing with a database.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to know whether or not the resource contains either PII or credentials.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Both are important and significant.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deal with them separately, but fundamentally, they are a characteristic of data within the data store.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Whether or not the data is encrypted.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Note that the mechanism of encryption is not specified 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only need to know that this layer of protection is present.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Whether the data is integrity checked.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Integrity checking both establishes that the data has not been tampered with, and also that it hasn't been corrupted accidentally.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the resource type is identified.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can be analog; something not subject to cybersecurity consideration.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can be an executable. This covers all executables, and it doesn't matter whether we're dealing with drivers, services or application binaries.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is distinction between a compiled executable, interpreted code, or something which exists as either firmware or microcode.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sets of instructions which the processor uses in order to perform operations on data.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can be configuration data which represents metadata used to establish the behavior of the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final two types are logs.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is data, and one is audit.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There's an important distinction there.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Data logs are generic information collected for the purposes of the system itself.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Audit logs are there for the purpose of tracking specific system state changes which are, in the case of cybersecurity, relevant cybersecurity events that occur in the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0051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93120C74-5205-50D7-E8F1-ABF77999359C}"/>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6A5AFA20-6921-2062-822E-328E0D62EC8C}"/>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CA86CB45-2D40-966A-53DB-CDCBFA72B3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case of our example what we have is a set of four resources, two pairs, two for the core service, two for the console interface.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of each is a flat file that represents our configuration data.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other is a database, which is our live data.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we can see from the tabular form of the data, some of the information that we record is fairly obvious from the DFD itself.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that's great. If certain data can be derived, for instance, whether it's read-only, whether it's structured, the resource type,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then feel free to prefill those particular things before getting into the question and answer with the development SME.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Keep in mind that there are things that are going to require their input and “I don't know” should not be an unexpected response.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Remember that guessing is never an option when you're doing this type of cybersecurity analysis.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 can't assert that something is the case, then it probably isn't.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they don't know whether something is encrypted, don't presume that it 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Things will need to be verified, and there needs to be a positive assertion that something is the case.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9933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9AA0D36F-BF5A-B23B-8023-E4A9B33F573F}"/>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C12EAA56-FDBB-5B7E-03E5-C108D8325D51}"/>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7E4A2052-4F7D-7ABA-8A51-B2EF25C8A7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process attributes, the applicable area in the requirements taxonomy space is within the at-rest assets, specifically executables.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obviously, when they're being executed, they're not at-rest.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However, they don't represent the externalizable data.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 have here is a particular bucket that we're looking at, and what we care about are the cybersecurity properties that are applicable to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the context of threat modeling, we're going to care about whether it has a unique ID. We’ve covered unique IDs within the context of resources.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the context of executables, we care about these as they're running, as opposed to when we're looking at them as a resource.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there's some means that we can use to uniquely identify the process.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a pair of attributes that we have, that indicate whether the process is authenticated and authorized.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Authenticated being that it is who it says it 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we can look at the process and we say, yes, this process is a valid process that’s recognized.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second is that the process has authorization to perform the operation it's attempting.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 some systems, these authorizations are known as entitlements.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for instance, you may have a process that is responsible solely for managing a resource.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process should not be authorized to access the network.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There's no necessity for it to have that type of capability.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three types of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first are drivers.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your lowest level process. They're typically in the kernel space and are responsible for interfacing to some chunk of reality.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things like serial drivers, network drivers, disk drivers, things of that nature.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Second have services.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special processes which sit within the running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 tend to be at a higher level of execution than normal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they do things that are outside the scope of an individual normal user space executable.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instance, the printer or database manager could be considered a service.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just kind of sits there, it waits, you talk to it, and things happen.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tends to have specialized interfaces in order to communicate with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Lastly, we have normal user-mode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addition to type processes fall into one of three classes.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is the operating system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I'm not going to make any distinction between elements of the operating system, whether that be the kernel itself, versus operating system utilities that sit on top of that, or services or drivers or whatever have you.</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an ownership and trust concept.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we have third-party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class of all process not owned by us or the operating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it could be open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could be a supplier component.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not relevant, just at a lower level of trust than ourselves.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we have self.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like everything that we own.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we have external.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processes outside the element which it is communicating with.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you could create much higher levels of granularity, but for practical purposes, this is sufficient for our purposes.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7851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C720A02C-285F-1FF0-DD3F-47F3E5CE75C2}"/>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A7DE48FE-C236-5B42-711F-1E6CF7DA871E}"/>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BF06099-162E-C32B-8162-56C557F366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consider our example and focus on the processes, we can see that there are eleven of them.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process types are fairly obvious from the DFD.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the remainder of the attributes, we're going to have to ask questions, but we can make a couple of assertions.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is that the operating system processes are always going to considered authorized, and authenticated, and their process class is OS.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Another is that the element’s processes are considered to be authorized and authenticated within the context of their intended 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for the other attributes, we need more information.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to note that it's not always the case that we’ll get this data right.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don't consider the threat model to be a read-only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is going to be revised at some point.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you're dealing with external entities, treat them as if they don't have unique IDs.  Since they're external to the system, there is no control over these things, and they may or may not be authorized and authenticated.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8659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9DAC15E5-34C9-7E71-E0A1-796E6A54AD0F}"/>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107F3D59-575E-A817-6D9D-9D7951F3E22F}"/>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958DB825-B2D3-E285-75A0-EA9598DAEE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interactors we only have a type.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it's a person, we know what people are, we have certain expectations.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instance, there should be interfaces that front-end them.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Otherwise, what we have is analog data that we're going to do A-to-D conversion 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no cybersecurity controls that can be applied 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responsibility lies with functional code to ensure that the data is reasonable.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246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8A288E6-55B7-030D-1489-B933B2004C0B}"/>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0AC2A627-1914-9D98-E07B-61AC27995124}"/>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5EE2D2F0-834F-1E02-DF85-AB64478CCD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Our example has one interactor.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an administrator, as noted before, this could just be labeled as user, but it's labeled as administrator, and the type is person.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8489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901EDF7F-8DA8-B59D-9BDB-5935DD4B1BA6}"/>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4C2ED392-CC60-DFD9-D47A-D18088D96053}"/>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354A6844-B751-B897-29D0-C57B3E6EB4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Having different types of boundaries is useful from the standpoint of threat modeling, but not necessary in the context of the DFD.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because we capture this information within the processes and data flows.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add this attribute because it helps us to reason on the DFD non-programmatically.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consider the boundary types.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Machine boundaries exist between the element’s hardware and the outside world.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Network boundaries exist between processes using networking as a communication mechanism.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Interprocess boundaries exist between processes using operating system mediated, process-to-process communication.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Operating system boundaries exist between operating system processes and other entities.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Resource boundaries exist between a process and a resource it manages.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External interactor boundaries are fairly arbitrary.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could argue that you don't have an external interaction unless you are crossing a machine boundary type.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same thing could be argued for networking, but it's not necessarily the case.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could use networking between processes, even though inter-process communication may exist within the same machine.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69436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45878B09-B47C-A174-8B34-7F20C244221A}"/>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BDD2EDF9-C6F8-D139-BF92-BFA86BC92EE4}"/>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3703C421-ADEB-85A7-96DA-2D86490DE6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our example, we have four boundaries, the core services boundary, which is an inter-process boundary.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the machine boundary between our element and the outside world.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We've subsumed the network boundary here for the purposes of convenience, because we also have serial as well as networked communication.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we put a machine boundary there, since it serves the same purpose.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an operating system boundary between the core service and the filesystem, and also between the core service and the Interprocess communications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we have an interprocess boundary between the element’s processes and database manager.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07176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DCB501A8-1C03-AD19-154E-481650291553}"/>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DD11C6AA-8F00-43C2-D79C-098BFC2B580C}"/>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1CF0CE5A-D5D5-4C62-BFD9-163861D30D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we have data flow attributes.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Arguably, these are the most important because this is where most of the action happens.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our cybersecurity requirements taxonomy space, this is the data-in-motion asset region with requirements at the network and protocol layers.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Attributes are related to the cybersecurity properties.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first attribute to consider is whether the data flow requires an acknowledgement.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Although this may seem trivial, it's important to properly manage protocolled communication.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Failing to consider requirement acknowledgement can lead you into all sorts of issues.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we have sequence numbers.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not an issue for standard protocols because they all use sequence number for managing out-of-order and duplicate messages.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is a concern with custom protocols, since it leaves the system open to a host of attacks.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a design deficiency which can become fairly important as things scale.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next pair we have is authenticated source and destination.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foundational to secure communications.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is whether or not it's safety critical.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Safety criticality is not the only thing that we have that we could consider.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could say that this is cybersecurity critical.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However, we tend to think about things which are safety critical as being the highest level of import when it comes to the controls we have to have in place.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is the integrity check which has three options.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first is no check.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second is a simple integrity check, such as a CRC.</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 third is a cryptographic integrity check.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is encryption, also having three options.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first option is no encryption.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second is symmetric encryption.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last is asymmetric encryption.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Obviously, protocols that are running on data flows can be layered, and one must consider each of these separately.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 have data flows between two processes that exist at different layers, you need to show them separately in order to reason on them appropriately.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6494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36301617-5E10-8AC8-C2BD-037B2E5A1E94}"/>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BA323960-849D-46A6-D2A8-DF3850020D85}"/>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9428C825-6727-09B7-3403-52A328181C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Before getting into threat model creation, let's briefly review where it fits in the overall threat modeling process.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0761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6B6CD35C-2507-7B50-9613-F89B1FAF7E3D}"/>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38CEC82C-E4BD-8F9A-B732-804E6296E6F8}"/>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3F4EDA26-A262-7E7D-F125-FE7229595D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one might expect, in our example, data flows represent the majority of items.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 called out as an attribute is a protocol associated with every data flow.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function calls, IPC, HTTP, and HCI (human-computer interface).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then we have a whole host of attributes that we've shown 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note that there are blanks.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information that we were not able to get.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Data flows is where this is probably going to occur most often.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next set, we have items 28 through 54.</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Looking to items 39 and 40, we can see that we have that browser to network manager, and network manager to browser, which have TCP/IP flows running below of the HTTP 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is the case described earlier, where you have different protocols with different mechanisms that you need to account for.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Our last protocol here is serial I/O.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the template does not provide a set of these because it's impossible to know what all of them are.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so, they are just left for the cybersecurity SME to put in place.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2553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5E692115-7C1B-B4D2-CF89-366AFA59343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7AE9FF9E-11D2-0B18-37B5-01B2903F014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479B8B76-A62E-90F9-8675-E86D920181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one might expect, in our example, data flows represent the majority of items.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Not called out as an attribute is a protocol associated with every data flow.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function calls, IPC, HTTP, and HCI (human-computer interface).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then we have a whole host of attributes that we've shown here.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You'll note that there are blanks.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is information that we were not able to get.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Data flows is where this is probably going to occur most often.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[break]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next set, we have items 28 through 54.</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Looking to items 39 and 40, we can see that we have that browser to network manager, and network manager to browser, which have TCP/IP flows running below of the HTTP flows.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case described earlier, where you have different protocols with different mechanisms that you need to account for.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Our last protocol here is serial I/O.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the template does not provide a set of these because it's impossible to know what all of them are.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they are just left for the cybersecurity SME to put in place.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5296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might think that by the time that we get to something like a level 3 DFD that we're pretty much done, especially once we've filled in all of the various attributes for things.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actually, this is not the case.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the standpoint of threat modeling, what we've done is collected all of the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that data is not organized in a way which makes it easy for us to do an analysis.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Yes, we could look at the entity-to-entity flows, but as has been shown, there’s no way to talk about a particular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we have is here's everything in the system, showing how it’s connected.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not contextualized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That's what we're going to do next.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start by creating OS-centric DFDs.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83996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22BF19A3-2325-16CB-F911-C3D548934C33}"/>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D1EB4707-73A7-58CA-04CE-F7B9ED3D03BF}"/>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69DED75E-C183-3312-5107-B0B70EEB59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Starting with the filesystem component of the operating system, we're going to show all of the touch points that the system has with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does two things.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is it gives us a base to be able to look at cybersecurity controls which may not be within the context of threat modeling but are appropriate to implementation.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allows us to reason on those and say, yes, we've got these various controls in place.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other thing is that this allows us to double check that we haven't missed anything that we're going to need to be able to reason on the element.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notice that this diagram is fairly straightforward, and we can reason on this directly.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Obviously, since this is the filesystem that we're talking about, this is a highly trusted component, and so, all the communications going to it through these data flows is trusted.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minor note.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DFD shows our color coding for levels of trust, green being the operating system, blue being ourselves, yellow being third party, and red being external (not shown 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1256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780255BE-3B14-6524-634D-24897F8ECC8E}"/>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2D0F90A2-8F08-8DAB-662F-14E5EF4629C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FB287FA6-DC66-7966-9252-B533B1CCA7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next component within the operating system that we'll consider is the interprocess communications manager.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have the core service, the console interface, and the web server.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6146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2868DF33-DE19-4F13-116E-4E772BC2522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8815C6D-393D-9705-3A42-05DB635CB27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1E6192F9-F383-38A7-6167-128C4D9FB7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the serial driver, and you'll note on the left, the console interface in blue, and the terminal in red, indicating that it is external to our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Note that we're not using any boundaries here because the color coding does that indication for us.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9789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A5C17F9-3C4F-FECC-D49B-6A0D0711BEAF}"/>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98B21C45-03D5-8179-1447-BC58ABF3C233}"/>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A7822115-4CA1-5643-2933-38F5AD94CF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 the network manager, we only have the web server talking to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Note that we're not showing the network driver on the other side, because it's also an operating system component, and we don't care about operating system to operating system components from the standpoint of our analysis.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5970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EF014BF-F5B1-851A-75F1-091046ACCEB8}"/>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5B5E333D-0427-CA59-A12D-A95E639640FF}"/>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55D9BBF4-A980-ECC9-A482-FAE0183307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we have the network driver component, and it's talking to the web browser.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worth noting that in some operation systems, the network manager and driver may be combined.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with this, we have covered all of the portions of the most trusted part of the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look at those, emplace controls, and then not have to worry about that layer in the context of us doing analysis for the element itself.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7085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FBA26470-3CEE-B234-6339-DF781D815618}"/>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CAA688A2-E463-B750-2855-F881B08D7B04}"/>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76E33E3E-00F4-C0BE-8F4A-5999C8A6A9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next set of DFDs to look at are those related to networking as a whole.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an especially important, because so much of what is done within a systems deal with communications between various elements and systems relies on the network stack.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also one of those areas where people don't give sufficient attention.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it's worthwhile to take some time to diagram specifically.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2558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C5056CF8-D7EE-6AC9-569F-3E9A41D378EB}"/>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F3FC81A-F434-EC7D-82EE-DF128FC45054}"/>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2855510C-E15F-824E-0854-0A8A6FA721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case of our example, we only have one network path that we go through, that connects our web server and our web browser.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traverses both the network manager and eventually the network driver.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We’re showing not only the trust levels, but also the boundaries, just for emphasis.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188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the threat modeling process.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Within the process, we undertake three individual activities, </a:t>
            </a:r>
            <a:r>
              <a:rPr lang="en-US" sz="1400" b="1" dirty="0">
                <a:solidFill>
                  <a:srgbClr val="1D1C1D"/>
                </a:solidFill>
                <a:effectLst/>
                <a:latin typeface="Arial" panose="020B0604020202020204" pitchFamily="34" charset="0"/>
              </a:rPr>
              <a:t>threat model creation</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threat model analysis</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threat candidate triage</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examine each of these in turn.</a:t>
            </a:r>
          </a:p>
        </p:txBody>
      </p:sp>
    </p:spTree>
    <p:extLst>
      <p:ext uri="{BB962C8B-B14F-4D97-AF65-F5344CB8AC3E}">
        <p14:creationId xmlns:p14="http://schemas.microsoft.com/office/powerpoint/2010/main" val="1050560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FD481BAA-0214-18CE-8875-E24B903BDD8B}"/>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F70FB77C-DAC9-54A5-7FCB-45E2068A2267}"/>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74B7317B-F10C-F829-6CF4-1F27E402DB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final and arguably the most important set of DFDs we're going to look at are the workflows.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are the operational flows that occur in the element itself.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are the ones of primary interest because issues discovered in threat modeling needed to be mitigated, and if you give the person who needs to do this, huge diagrams containing a ton of superfluous information, it makes it that much more difficult to perform the mitigation.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so, these diagrams are small by intent.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an overly complicated DFD being needed to represent a workflow tends to indicate a workflow which is in and of itself overly complex and should to be simplified.</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0802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2A89F3CC-C466-274F-219D-A7C82FC2F4AE}"/>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5F2E6C1B-9ED2-5572-6604-4D1FB575FF4B}"/>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E93614AF-21D0-5F40-E048-459632DE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Our first workflow is the initialization of the core service.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a fairly trivial one where we have the core service itself, and its two data sources.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Note that there’s a block of text to provide a little bit of elaboration, and this is in the DFD file itself.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reason for this is that it allows us to have information which makes it easier to interpret what the DFD is doing in certain situations.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not mandatory, and yes, it could have references to external documents, but where it's lightweight, there's no reason not to include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8762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8B79EAEA-5641-3962-E254-472998E686C8}"/>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7DE47B67-E54C-EBD5-E63A-9EA21DB852E5}"/>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7B94A6D5-64C8-45BA-2CFB-B3EFD406D4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second workflow is a similar one, and this time it's for the console interface.</a:t>
            </a:r>
          </a:p>
        </p:txBody>
      </p:sp>
    </p:spTree>
    <p:extLst>
      <p:ext uri="{BB962C8B-B14F-4D97-AF65-F5344CB8AC3E}">
        <p14:creationId xmlns:p14="http://schemas.microsoft.com/office/powerpoint/2010/main" val="3085677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10E8C206-3C93-74AA-E21D-97B0C2DF78B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2BE2C27E-2F7D-97FC-36FF-707E6E2B787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9CD3B16A-C9C7-6C52-C629-40D6AECA1F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our third workflow, we're showing how the console interface is used to configure the core service.</a:t>
            </a:r>
          </a:p>
        </p:txBody>
      </p:sp>
    </p:spTree>
    <p:extLst>
      <p:ext uri="{BB962C8B-B14F-4D97-AF65-F5344CB8AC3E}">
        <p14:creationId xmlns:p14="http://schemas.microsoft.com/office/powerpoint/2010/main" val="3244772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DF46E863-D08E-3CA4-50B2-2EBD618AB547}"/>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03A3D507-0D6F-1060-CE0D-320094A184D7}"/>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37ADA695-FDAA-9D76-A9D9-445E999828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we show normal operation.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a perfect example of how little we require in order to convey a particular workflow.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696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C9D6BA4B-F2CC-7456-C563-FCAAFF596B9A}"/>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918B19F7-EB23-2069-BFF3-F3B32545E2DB}"/>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1E83C649-D857-D4E3-D095-345CF4203E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We’ve seen how to translate a block diagram of the element into a series of DFD views.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We’ve covered what the attributes for each DFD entity type are and how they are motivated.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We’ve worked through a realistic example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We’ve motivated why having a series of simple targeted views is superior to a single big bang DFD.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 covers the basics of how you would create a DFD-based threat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not to say that all questions could possibly be answered.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the materials that have been provided should cover most things.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4568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228F27A6-95D0-8BD3-DD17-CD0D4A4F1FFC}"/>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D52F5154-86A2-702B-FF05-17F9B520AAE0}"/>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366F3774-A91B-199C-AA24-BBC1027CA1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materials that were used to cover this example are in this location shown 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to note that this includes the DFDs, as well as the threat model, and model creation workbook that goes along with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942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400" dirty="0">
                <a:effectLst/>
                <a:latin typeface="Calibri" panose="020F0502020204030204" pitchFamily="34" charset="0"/>
                <a:ea typeface="Calibri" panose="020F0502020204030204" pitchFamily="34" charset="0"/>
                <a:cs typeface="Calibri" panose="020F0502020204030204" pitchFamily="34" charset="0"/>
              </a:rPr>
              <a:t>AVCDL materials, both in source and distribution forms, are available on our GitHub site, as shown here.</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19874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set of training videos have been created to cover various aspects of the AVCDL that follow the training path found in the AVCDL primary document.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important to note that all AVCDL materials except for the introductory blog posts are intended for product cybersecurity engineering practitioners.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06189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next trainings in the threat modeling sequence are threat model analysis and threat candidate triage.</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Once you've completed all of the trainings related to threat modeling, you can proceed to one of the other trainings at this level.</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These include:</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spcBef>
                <a:spcPts val="0"/>
              </a:spcBef>
              <a:spcAft>
                <a:spcPts val="1200"/>
              </a:spcAft>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attack surface analysis</a:t>
            </a:r>
          </a:p>
          <a:p>
            <a:pPr marL="285750" marR="0" indent="-285750" algn="just">
              <a:spcBef>
                <a:spcPts val="0"/>
              </a:spcBef>
              <a:spcAft>
                <a:spcPts val="1200"/>
              </a:spcAft>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penetration testing</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spcBef>
                <a:spcPts val="0"/>
              </a:spcBef>
              <a:spcAft>
                <a:spcPts val="1200"/>
              </a:spcAft>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vulnerability identification</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Additionally, if you've completed secure coding and its prerequisites, you can also proceed to:</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spcBef>
                <a:spcPts val="0"/>
              </a:spcBef>
              <a:spcAft>
                <a:spcPts val="1200"/>
              </a:spcAft>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static analysis</a:t>
            </a:r>
          </a:p>
          <a:p>
            <a:pPr marL="285750" marR="0" indent="-285750" algn="just">
              <a:spcBef>
                <a:spcPts val="0"/>
              </a:spcBef>
              <a:spcAft>
                <a:spcPts val="1200"/>
              </a:spcAft>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dynamic analysis</a:t>
            </a:r>
          </a:p>
          <a:p>
            <a:pPr marL="285750" marR="0" indent="-285750" algn="just">
              <a:spcBef>
                <a:spcPts val="0"/>
              </a:spcBef>
              <a:spcAft>
                <a:spcPts val="1200"/>
              </a:spcAft>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fuzz testing</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spcBef>
                <a:spcPts val="0"/>
              </a:spcBef>
              <a:spcAft>
                <a:spcPts val="1200"/>
              </a:spcAft>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secure code review</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1739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FCC20AF3-C1CB-AEE4-5191-DDD85342A7DA}"/>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918D6B43-4BAF-B20A-332A-A0BFDAA1AF00}"/>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77F34776-7E02-5371-8E77-43519DA63E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the threat modeling process.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Within the process, we undertake three individual activities, </a:t>
            </a:r>
            <a:r>
              <a:rPr lang="en-US" sz="1400" b="1" dirty="0">
                <a:solidFill>
                  <a:srgbClr val="1D1C1D"/>
                </a:solidFill>
                <a:effectLst/>
                <a:latin typeface="Arial" panose="020B0604020202020204" pitchFamily="34" charset="0"/>
              </a:rPr>
              <a:t>threat model creation</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threat model analysis</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threat candidate triage</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examine each of these in turn.</a:t>
            </a:r>
          </a:p>
        </p:txBody>
      </p:sp>
    </p:spTree>
    <p:extLst>
      <p:ext uri="{BB962C8B-B14F-4D97-AF65-F5344CB8AC3E}">
        <p14:creationId xmlns:p14="http://schemas.microsoft.com/office/powerpoint/2010/main" val="2877463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are references to the source material used in the creation of this presentation.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They'll also be included in the video description.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Additionally, this presentation’s source material will be provided on the AVCDL GitHub repository.</a:t>
            </a:r>
          </a:p>
        </p:txBody>
      </p:sp>
    </p:spTree>
    <p:extLst>
      <p:ext uri="{BB962C8B-B14F-4D97-AF65-F5344CB8AC3E}">
        <p14:creationId xmlns:p14="http://schemas.microsoft.com/office/powerpoint/2010/main" val="466772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E077F3D7-B459-2DB9-5177-D310ED5669FA}"/>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D86AC455-F8E7-1821-88BF-FC4AF00EDD9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A7ECAB1-4B4A-643B-8EED-F1CD0A409C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the threat modeling process.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Within the process, we undertake three individual activities, </a:t>
            </a:r>
            <a:r>
              <a:rPr lang="en-US" sz="1400" b="1" dirty="0">
                <a:solidFill>
                  <a:srgbClr val="1D1C1D"/>
                </a:solidFill>
                <a:effectLst/>
                <a:latin typeface="Arial" panose="020B0604020202020204" pitchFamily="34" charset="0"/>
              </a:rPr>
              <a:t>threat model creation</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threat model analysis</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threat candidate triage</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examine each of these in turn.</a:t>
            </a:r>
          </a:p>
        </p:txBody>
      </p:sp>
    </p:spTree>
    <p:extLst>
      <p:ext uri="{BB962C8B-B14F-4D97-AF65-F5344CB8AC3E}">
        <p14:creationId xmlns:p14="http://schemas.microsoft.com/office/powerpoint/2010/main" val="3014029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BE0D7BE6-4E66-EEA8-3FC0-F5379A149583}"/>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BB4D80AC-6822-5B41-55C4-31E0A140DB2A}"/>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BC7C8C8C-F531-7423-FED9-BFDDAEB30D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the threat modeling process.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Within the process, we undertake three individual activities, </a:t>
            </a:r>
            <a:r>
              <a:rPr lang="en-US" sz="1400" b="1" dirty="0">
                <a:solidFill>
                  <a:srgbClr val="1D1C1D"/>
                </a:solidFill>
                <a:effectLst/>
                <a:latin typeface="Arial" panose="020B0604020202020204" pitchFamily="34" charset="0"/>
              </a:rPr>
              <a:t>threat model creation</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threat model analysis</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threat candidate triage</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examine each of these in turn.</a:t>
            </a:r>
          </a:p>
        </p:txBody>
      </p:sp>
    </p:spTree>
    <p:extLst>
      <p:ext uri="{BB962C8B-B14F-4D97-AF65-F5344CB8AC3E}">
        <p14:creationId xmlns:p14="http://schemas.microsoft.com/office/powerpoint/2010/main" val="3170664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Here's our idealized DFD.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DFD symbology used has been discussed in the threat modeling overview material.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 the left is the resource that we are trying to ensure is secure.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 the right is the interactor attempting to access the resource.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we're doing the diagramming, it is useful to show the boundary arcs such that the focus is on the object that we are attempting to secure.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Every resource should have a single process that owns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for various reasons, including avoiding race conditions, and the simplification of controls.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more processes you have attempting to access a resource, the more complicated both your functional and cybersecurity implementations will be.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Rather than using bidirectional arrows for the data flows, all data flows are shown as unidirectional.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eliminates any confusion as to what we're discussing when talking about a particular data flow.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representation is not without its issues.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were just using this as something to reason on in a non-cybersecurity fashion, it might be sufficient.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let's look at some problems that exist in this particular diagram.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first is that we have these two processes that are both named process.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causes issues in that we have no way to distinguish which process it is that we're talking about.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Is it the process that's managing the resources or is the one handling the interaction?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second issue that we have is that in order to make a distinction in communication between the Interaction managing process and the resource managing process, we have to put additional notation on the data flow.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this case, we can't just say that we have a process-to-process data flow.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to say process-to-process and also specify that we've got a request.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need to have unambiguous names for the data flows, the resources, the processes, and the boundaries we're using, because when issues are created, we want unambiguous places for the development team to look when they're considering the issues.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look at a slightly updated version of this.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2116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CEC0117F-5A43-BBCE-3D5E-48C4613A6B97}"/>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F405E728-7571-8C38-50A8-0563ECF90BAE}"/>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FF8AD7A9-C68B-C70A-64C8-E97715B733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roughly the same diagram, but we've given names to the processes which make it very clear what each does.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the resource manager and the interaction manager.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the fact that they're called managers is arbitrary. We've simply given them unambiguous names.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all of our data flows have been uniquely named in the form, source to destination, so that when we're talking about issues it’s very clear which data flow is being referred to.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you might be wondering what if I have multiple protocols being used going from a source to a destination.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That's when you would have the additional decoration, as seen in the previous diagram, with parentheticals that allow us to show that a data flow is using a particular protocol.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allows us to disambiguate when using multiple protocols over the same channel.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702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486935" y="6212114"/>
            <a:ext cx="9246464"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Torc Robotics</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9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9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93.xml"/><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9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9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93.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AVCDL/AVCDL" TargetMode="External"/><Relationship Id="rId2" Type="http://schemas.openxmlformats.org/officeDocument/2006/relationships/notesSlide" Target="../notesSlides/notesSlide50.xml"/><Relationship Id="rId1" Type="http://schemas.openxmlformats.org/officeDocument/2006/relationships/slideLayout" Target="../slideLayouts/slideLayout93.xml"/><Relationship Id="rId4" Type="http://schemas.openxmlformats.org/officeDocument/2006/relationships/hyperlink" Target="https://csrc.nist.gov/publications/detail/sp/800-154/draf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Threat Model Creation</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1247" y="5270394"/>
            <a:ext cx="963726"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7</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2025-04-11</a:t>
            </a: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Staff Product Cybersecurity Architect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A8F13723-17E7-33FC-25C7-8AB956DD08ED}"/>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79490EA9-EC37-D30B-39BD-4FE1D8EFA3CC}"/>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Example</a:t>
            </a:r>
            <a:endParaRPr sz="6600" dirty="0"/>
          </a:p>
        </p:txBody>
      </p:sp>
    </p:spTree>
    <p:extLst>
      <p:ext uri="{BB962C8B-B14F-4D97-AF65-F5344CB8AC3E}">
        <p14:creationId xmlns:p14="http://schemas.microsoft.com/office/powerpoint/2010/main" val="366852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ADF299BA-E5AB-216D-11DB-AD712BAF5E3F}"/>
              </a:ext>
            </a:extLst>
          </p:cNvPr>
          <p:cNvPicPr>
            <a:picLocks noChangeAspect="1"/>
          </p:cNvPicPr>
          <p:nvPr/>
        </p:nvPicPr>
        <p:blipFill>
          <a:blip r:embed="rId3"/>
          <a:stretch>
            <a:fillRect/>
          </a:stretch>
        </p:blipFill>
        <p:spPr>
          <a:xfrm>
            <a:off x="2680175" y="1096597"/>
            <a:ext cx="6828473" cy="548780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Block View</a:t>
            </a:r>
            <a:endParaRPr dirty="0"/>
          </a:p>
        </p:txBody>
      </p:sp>
    </p:spTree>
    <p:extLst>
      <p:ext uri="{BB962C8B-B14F-4D97-AF65-F5344CB8AC3E}">
        <p14:creationId xmlns:p14="http://schemas.microsoft.com/office/powerpoint/2010/main" val="429025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Level 1 DFD</a:t>
            </a:r>
            <a:endParaRPr dirty="0"/>
          </a:p>
        </p:txBody>
      </p:sp>
      <p:pic>
        <p:nvPicPr>
          <p:cNvPr id="7" name="Picture 6" descr="A diagram of a service&#10;&#10;AI-generated content may be incorrect.">
            <a:extLst>
              <a:ext uri="{FF2B5EF4-FFF2-40B4-BE49-F238E27FC236}">
                <a16:creationId xmlns:a16="http://schemas.microsoft.com/office/drawing/2014/main" id="{410240F8-BD06-CF12-4024-E42EF3A1BE7B}"/>
              </a:ext>
            </a:extLst>
          </p:cNvPr>
          <p:cNvPicPr>
            <a:picLocks noChangeAspect="1"/>
          </p:cNvPicPr>
          <p:nvPr/>
        </p:nvPicPr>
        <p:blipFill>
          <a:blip r:embed="rId3"/>
          <a:stretch>
            <a:fillRect/>
          </a:stretch>
        </p:blipFill>
        <p:spPr>
          <a:xfrm>
            <a:off x="2834453" y="1037389"/>
            <a:ext cx="6519918" cy="5723645"/>
          </a:xfrm>
          <a:prstGeom prst="rect">
            <a:avLst/>
          </a:prstGeom>
        </p:spPr>
      </p:pic>
    </p:spTree>
    <p:extLst>
      <p:ext uri="{BB962C8B-B14F-4D97-AF65-F5344CB8AC3E}">
        <p14:creationId xmlns:p14="http://schemas.microsoft.com/office/powerpoint/2010/main" val="882973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9" name="Picture 8" descr="A diagram of a diagram&#10;&#10;AI-generated content may be incorrect.">
            <a:extLst>
              <a:ext uri="{FF2B5EF4-FFF2-40B4-BE49-F238E27FC236}">
                <a16:creationId xmlns:a16="http://schemas.microsoft.com/office/drawing/2014/main" id="{741F3CAA-EE5F-9748-DF70-DFFFE5038687}"/>
              </a:ext>
            </a:extLst>
          </p:cNvPr>
          <p:cNvPicPr>
            <a:picLocks noChangeAspect="1"/>
          </p:cNvPicPr>
          <p:nvPr/>
        </p:nvPicPr>
        <p:blipFill>
          <a:blip r:embed="rId3"/>
          <a:stretch>
            <a:fillRect/>
          </a:stretch>
        </p:blipFill>
        <p:spPr>
          <a:xfrm>
            <a:off x="1132573" y="1068512"/>
            <a:ext cx="9930078" cy="564565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Level 2 DFD</a:t>
            </a:r>
            <a:endParaRPr dirty="0"/>
          </a:p>
        </p:txBody>
      </p:sp>
    </p:spTree>
    <p:extLst>
      <p:ext uri="{BB962C8B-B14F-4D97-AF65-F5344CB8AC3E}">
        <p14:creationId xmlns:p14="http://schemas.microsoft.com/office/powerpoint/2010/main" val="2978183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9" name="Picture 8" descr="A diagram of a diagram&#10;&#10;AI-generated content may be incorrect.">
            <a:extLst>
              <a:ext uri="{FF2B5EF4-FFF2-40B4-BE49-F238E27FC236}">
                <a16:creationId xmlns:a16="http://schemas.microsoft.com/office/drawing/2014/main" id="{6AAC715F-6AF6-7DB7-5656-146E0BA8F8E7}"/>
              </a:ext>
            </a:extLst>
          </p:cNvPr>
          <p:cNvPicPr>
            <a:picLocks noChangeAspect="1"/>
          </p:cNvPicPr>
          <p:nvPr/>
        </p:nvPicPr>
        <p:blipFill>
          <a:blip r:embed="rId3"/>
          <a:stretch>
            <a:fillRect/>
          </a:stretch>
        </p:blipFill>
        <p:spPr>
          <a:xfrm>
            <a:off x="212183" y="1272674"/>
            <a:ext cx="11781166" cy="51353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Level 3 DFD</a:t>
            </a:r>
            <a:endParaRPr dirty="0"/>
          </a:p>
        </p:txBody>
      </p:sp>
    </p:spTree>
    <p:extLst>
      <p:ext uri="{BB962C8B-B14F-4D97-AF65-F5344CB8AC3E}">
        <p14:creationId xmlns:p14="http://schemas.microsoft.com/office/powerpoint/2010/main" val="1978918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1CE16632-1C39-0DC1-D9F8-0DE9EDB81312}"/>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1DCDC6A0-9D6B-4CEF-EBEC-C10E50A6ACCF}"/>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Documenting</a:t>
            </a:r>
            <a:endParaRPr sz="6600" dirty="0"/>
          </a:p>
        </p:txBody>
      </p:sp>
    </p:spTree>
    <p:extLst>
      <p:ext uri="{BB962C8B-B14F-4D97-AF65-F5344CB8AC3E}">
        <p14:creationId xmlns:p14="http://schemas.microsoft.com/office/powerpoint/2010/main" val="125398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AC3E839-697F-905A-9892-05C74FF3939F}"/>
            </a:ext>
          </a:extLst>
        </p:cNvPr>
        <p:cNvGrpSpPr/>
        <p:nvPr/>
      </p:nvGrpSpPr>
      <p:grpSpPr>
        <a:xfrm>
          <a:off x="0" y="0"/>
          <a:ext cx="0" cy="0"/>
          <a:chOff x="0" y="0"/>
          <a:chExt cx="0" cy="0"/>
        </a:xfrm>
      </p:grpSpPr>
      <p:pic>
        <p:nvPicPr>
          <p:cNvPr id="7" name="Picture 6" descr="A diagram of a computer system&#10;&#10;AI-generated content may be incorrect.">
            <a:extLst>
              <a:ext uri="{FF2B5EF4-FFF2-40B4-BE49-F238E27FC236}">
                <a16:creationId xmlns:a16="http://schemas.microsoft.com/office/drawing/2014/main" id="{9C507EF1-65B3-6F46-74D2-F2745F21549D}"/>
              </a:ext>
            </a:extLst>
          </p:cNvPr>
          <p:cNvPicPr>
            <a:picLocks noChangeAspect="1"/>
          </p:cNvPicPr>
          <p:nvPr/>
        </p:nvPicPr>
        <p:blipFill>
          <a:blip r:embed="rId3"/>
          <a:stretch>
            <a:fillRect/>
          </a:stretch>
        </p:blipFill>
        <p:spPr>
          <a:xfrm>
            <a:off x="2832857" y="1037388"/>
            <a:ext cx="6523109" cy="5723646"/>
          </a:xfrm>
          <a:prstGeom prst="rect">
            <a:avLst/>
          </a:prstGeom>
        </p:spPr>
      </p:pic>
      <p:sp>
        <p:nvSpPr>
          <p:cNvPr id="1199" name="Google Shape;1199;p156">
            <a:extLst>
              <a:ext uri="{FF2B5EF4-FFF2-40B4-BE49-F238E27FC236}">
                <a16:creationId xmlns:a16="http://schemas.microsoft.com/office/drawing/2014/main" id="{69192145-2EF7-D7A4-D797-E0799B57332F}"/>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Level 1 DFD – IDs</a:t>
            </a:r>
            <a:endParaRPr dirty="0"/>
          </a:p>
        </p:txBody>
      </p:sp>
    </p:spTree>
    <p:extLst>
      <p:ext uri="{BB962C8B-B14F-4D97-AF65-F5344CB8AC3E}">
        <p14:creationId xmlns:p14="http://schemas.microsoft.com/office/powerpoint/2010/main" val="724869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5A71C431-2C81-6799-1698-B0005F4F211B}"/>
            </a:ext>
          </a:extLst>
        </p:cNvPr>
        <p:cNvGrpSpPr/>
        <p:nvPr/>
      </p:nvGrpSpPr>
      <p:grpSpPr>
        <a:xfrm>
          <a:off x="0" y="0"/>
          <a:ext cx="0" cy="0"/>
          <a:chOff x="0" y="0"/>
          <a:chExt cx="0" cy="0"/>
        </a:xfrm>
      </p:grpSpPr>
      <p:pic>
        <p:nvPicPr>
          <p:cNvPr id="10" name="Picture 9" descr="A diagram of a diagram&#10;&#10;AI-generated content may be incorrect.">
            <a:extLst>
              <a:ext uri="{FF2B5EF4-FFF2-40B4-BE49-F238E27FC236}">
                <a16:creationId xmlns:a16="http://schemas.microsoft.com/office/drawing/2014/main" id="{6567BD67-2C68-B7EB-7D0F-285CE24576C4}"/>
              </a:ext>
            </a:extLst>
          </p:cNvPr>
          <p:cNvPicPr>
            <a:picLocks noChangeAspect="1"/>
          </p:cNvPicPr>
          <p:nvPr/>
        </p:nvPicPr>
        <p:blipFill>
          <a:blip r:embed="rId3"/>
          <a:stretch>
            <a:fillRect/>
          </a:stretch>
        </p:blipFill>
        <p:spPr>
          <a:xfrm>
            <a:off x="1132572" y="1068511"/>
            <a:ext cx="9923679" cy="5647971"/>
          </a:xfrm>
          <a:prstGeom prst="rect">
            <a:avLst/>
          </a:prstGeom>
        </p:spPr>
      </p:pic>
      <p:sp>
        <p:nvSpPr>
          <p:cNvPr id="1199" name="Google Shape;1199;p156">
            <a:extLst>
              <a:ext uri="{FF2B5EF4-FFF2-40B4-BE49-F238E27FC236}">
                <a16:creationId xmlns:a16="http://schemas.microsoft.com/office/drawing/2014/main" id="{A30F9557-A4B0-25D6-79AD-09309AF9810D}"/>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Level 2 DFD – IDs</a:t>
            </a:r>
            <a:endParaRPr dirty="0"/>
          </a:p>
        </p:txBody>
      </p:sp>
    </p:spTree>
    <p:extLst>
      <p:ext uri="{BB962C8B-B14F-4D97-AF65-F5344CB8AC3E}">
        <p14:creationId xmlns:p14="http://schemas.microsoft.com/office/powerpoint/2010/main" val="2862044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descr="A diagram of a diagram&#10;&#10;AI-generated content may be incorrect.">
            <a:extLst>
              <a:ext uri="{FF2B5EF4-FFF2-40B4-BE49-F238E27FC236}">
                <a16:creationId xmlns:a16="http://schemas.microsoft.com/office/drawing/2014/main" id="{B338635B-1E45-773D-A76B-0F45BE008150}"/>
              </a:ext>
            </a:extLst>
          </p:cNvPr>
          <p:cNvPicPr>
            <a:picLocks noChangeAspect="1"/>
          </p:cNvPicPr>
          <p:nvPr/>
        </p:nvPicPr>
        <p:blipFill>
          <a:blip r:embed="rId3"/>
          <a:stretch>
            <a:fillRect/>
          </a:stretch>
        </p:blipFill>
        <p:spPr>
          <a:xfrm>
            <a:off x="212182" y="1272674"/>
            <a:ext cx="11781167" cy="512464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Level 3 DFD – IDs </a:t>
            </a:r>
            <a:endParaRPr dirty="0"/>
          </a:p>
        </p:txBody>
      </p:sp>
    </p:spTree>
    <p:extLst>
      <p:ext uri="{BB962C8B-B14F-4D97-AF65-F5344CB8AC3E}">
        <p14:creationId xmlns:p14="http://schemas.microsoft.com/office/powerpoint/2010/main" val="3185337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98CE561C-8042-2A15-4BF7-2A5DD0C890D7}"/>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90BE0013-F795-2DD4-98BC-2E4047DD4AA9}"/>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Initial Entries</a:t>
            </a:r>
            <a:endParaRPr dirty="0"/>
          </a:p>
        </p:txBody>
      </p:sp>
      <p:pic>
        <p:nvPicPr>
          <p:cNvPr id="3" name="Picture 2" descr="A close-up of a list&#10;&#10;AI-generated content may be incorrect.">
            <a:extLst>
              <a:ext uri="{FF2B5EF4-FFF2-40B4-BE49-F238E27FC236}">
                <a16:creationId xmlns:a16="http://schemas.microsoft.com/office/drawing/2014/main" id="{38D2501B-2A0A-D8B2-5B03-82C0B2FE4921}"/>
              </a:ext>
            </a:extLst>
          </p:cNvPr>
          <p:cNvPicPr>
            <a:picLocks noChangeAspect="1"/>
          </p:cNvPicPr>
          <p:nvPr/>
        </p:nvPicPr>
        <p:blipFill>
          <a:blip r:embed="rId3"/>
          <a:stretch>
            <a:fillRect/>
          </a:stretch>
        </p:blipFill>
        <p:spPr>
          <a:xfrm>
            <a:off x="1329676" y="1222599"/>
            <a:ext cx="5061033" cy="806356"/>
          </a:xfrm>
          <a:prstGeom prst="rect">
            <a:avLst/>
          </a:prstGeom>
        </p:spPr>
      </p:pic>
      <p:pic>
        <p:nvPicPr>
          <p:cNvPr id="5" name="Picture 4" descr="A table with text on it&#10;&#10;AI-generated content may be incorrect.">
            <a:extLst>
              <a:ext uri="{FF2B5EF4-FFF2-40B4-BE49-F238E27FC236}">
                <a16:creationId xmlns:a16="http://schemas.microsoft.com/office/drawing/2014/main" id="{B50A4875-7E1E-9582-1F20-86591DDED08A}"/>
              </a:ext>
            </a:extLst>
          </p:cNvPr>
          <p:cNvPicPr>
            <a:picLocks noChangeAspect="1"/>
          </p:cNvPicPr>
          <p:nvPr/>
        </p:nvPicPr>
        <p:blipFill>
          <a:blip r:embed="rId4"/>
          <a:stretch>
            <a:fillRect/>
          </a:stretch>
        </p:blipFill>
        <p:spPr>
          <a:xfrm>
            <a:off x="7158976" y="1222599"/>
            <a:ext cx="3737811" cy="1918347"/>
          </a:xfrm>
          <a:prstGeom prst="rect">
            <a:avLst/>
          </a:prstGeom>
        </p:spPr>
      </p:pic>
      <p:pic>
        <p:nvPicPr>
          <p:cNvPr id="8" name="Picture 7" descr="A close up of a sign&#10;&#10;AI-generated content may be incorrect.">
            <a:extLst>
              <a:ext uri="{FF2B5EF4-FFF2-40B4-BE49-F238E27FC236}">
                <a16:creationId xmlns:a16="http://schemas.microsoft.com/office/drawing/2014/main" id="{DA0320E6-8617-F5DB-DF2D-9450DAF5FD48}"/>
              </a:ext>
            </a:extLst>
          </p:cNvPr>
          <p:cNvPicPr>
            <a:picLocks noChangeAspect="1"/>
          </p:cNvPicPr>
          <p:nvPr/>
        </p:nvPicPr>
        <p:blipFill>
          <a:blip r:embed="rId5"/>
          <a:stretch>
            <a:fillRect/>
          </a:stretch>
        </p:blipFill>
        <p:spPr>
          <a:xfrm>
            <a:off x="1329676" y="2081260"/>
            <a:ext cx="3004129" cy="34108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B395EF7A-98B0-3253-1A25-6E24892AC700}"/>
              </a:ext>
            </a:extLst>
          </p:cNvPr>
          <p:cNvPicPr>
            <a:picLocks noChangeAspect="1"/>
          </p:cNvPicPr>
          <p:nvPr/>
        </p:nvPicPr>
        <p:blipFill>
          <a:blip r:embed="rId6"/>
          <a:stretch>
            <a:fillRect/>
          </a:stretch>
        </p:blipFill>
        <p:spPr>
          <a:xfrm>
            <a:off x="1329676" y="2474645"/>
            <a:ext cx="5677016" cy="806357"/>
          </a:xfrm>
          <a:prstGeom prst="rect">
            <a:avLst/>
          </a:prstGeom>
        </p:spPr>
      </p:pic>
      <p:pic>
        <p:nvPicPr>
          <p:cNvPr id="14" name="Picture 13" descr="A table of information&#10;&#10;AI-generated content may be incorrect.">
            <a:extLst>
              <a:ext uri="{FF2B5EF4-FFF2-40B4-BE49-F238E27FC236}">
                <a16:creationId xmlns:a16="http://schemas.microsoft.com/office/drawing/2014/main" id="{56E55750-3E26-9930-A5F7-D9A2FF0C078E}"/>
              </a:ext>
            </a:extLst>
          </p:cNvPr>
          <p:cNvPicPr>
            <a:picLocks noChangeAspect="1"/>
          </p:cNvPicPr>
          <p:nvPr/>
        </p:nvPicPr>
        <p:blipFill>
          <a:blip r:embed="rId7"/>
          <a:srcRect l="26" r="-26" b="65337"/>
          <a:stretch/>
        </p:blipFill>
        <p:spPr>
          <a:xfrm>
            <a:off x="1329676" y="3405910"/>
            <a:ext cx="3004129" cy="2958917"/>
          </a:xfrm>
          <a:prstGeom prst="rect">
            <a:avLst/>
          </a:prstGeom>
        </p:spPr>
      </p:pic>
      <p:pic>
        <p:nvPicPr>
          <p:cNvPr id="15" name="Picture 14" descr="A table of information&#10;&#10;AI-generated content may be incorrect.">
            <a:extLst>
              <a:ext uri="{FF2B5EF4-FFF2-40B4-BE49-F238E27FC236}">
                <a16:creationId xmlns:a16="http://schemas.microsoft.com/office/drawing/2014/main" id="{4CB62664-34FD-2155-3D74-E4B53F955FCA}"/>
              </a:ext>
            </a:extLst>
          </p:cNvPr>
          <p:cNvPicPr>
            <a:picLocks noChangeAspect="1"/>
          </p:cNvPicPr>
          <p:nvPr/>
        </p:nvPicPr>
        <p:blipFill>
          <a:blip r:embed="rId7"/>
          <a:srcRect t="34398" r="-10" b="32662"/>
          <a:stretch/>
        </p:blipFill>
        <p:spPr>
          <a:xfrm>
            <a:off x="4616633" y="3586636"/>
            <a:ext cx="3004128" cy="2810680"/>
          </a:xfrm>
          <a:prstGeom prst="rect">
            <a:avLst/>
          </a:prstGeom>
        </p:spPr>
      </p:pic>
      <p:pic>
        <p:nvPicPr>
          <p:cNvPr id="16" name="Picture 15" descr="A table of information&#10;&#10;AI-generated content may be incorrect.">
            <a:extLst>
              <a:ext uri="{FF2B5EF4-FFF2-40B4-BE49-F238E27FC236}">
                <a16:creationId xmlns:a16="http://schemas.microsoft.com/office/drawing/2014/main" id="{0BFFA244-95D8-2D2A-78B8-EFB58147523A}"/>
              </a:ext>
            </a:extLst>
          </p:cNvPr>
          <p:cNvPicPr>
            <a:picLocks noChangeAspect="1"/>
          </p:cNvPicPr>
          <p:nvPr/>
        </p:nvPicPr>
        <p:blipFill>
          <a:blip r:embed="rId7"/>
          <a:srcRect t="67003" r="-10" b="59"/>
          <a:stretch/>
        </p:blipFill>
        <p:spPr>
          <a:xfrm>
            <a:off x="7903590" y="3591749"/>
            <a:ext cx="2993197" cy="2800453"/>
          </a:xfrm>
          <a:prstGeom prst="rect">
            <a:avLst/>
          </a:prstGeom>
        </p:spPr>
      </p:pic>
      <p:sp>
        <p:nvSpPr>
          <p:cNvPr id="17" name="TextBox 16">
            <a:extLst>
              <a:ext uri="{FF2B5EF4-FFF2-40B4-BE49-F238E27FC236}">
                <a16:creationId xmlns:a16="http://schemas.microsoft.com/office/drawing/2014/main" id="{683385BC-51B4-997B-65B6-9FEA66132B44}"/>
              </a:ext>
            </a:extLst>
          </p:cNvPr>
          <p:cNvSpPr txBox="1"/>
          <p:nvPr/>
        </p:nvSpPr>
        <p:spPr>
          <a:xfrm>
            <a:off x="327870" y="1471888"/>
            <a:ext cx="1001806" cy="307777"/>
          </a:xfrm>
          <a:prstGeom prst="rect">
            <a:avLst/>
          </a:prstGeom>
          <a:noFill/>
        </p:spPr>
        <p:txBody>
          <a:bodyPr wrap="square" rtlCol="0">
            <a:spAutoFit/>
          </a:bodyPr>
          <a:lstStyle/>
          <a:p>
            <a:pPr algn="r"/>
            <a:r>
              <a:rPr lang="en-US" dirty="0">
                <a:solidFill>
                  <a:srgbClr val="0070C0"/>
                </a:solidFill>
              </a:rPr>
              <a:t>resources</a:t>
            </a:r>
          </a:p>
        </p:txBody>
      </p:sp>
      <p:sp>
        <p:nvSpPr>
          <p:cNvPr id="18" name="TextBox 17">
            <a:extLst>
              <a:ext uri="{FF2B5EF4-FFF2-40B4-BE49-F238E27FC236}">
                <a16:creationId xmlns:a16="http://schemas.microsoft.com/office/drawing/2014/main" id="{C06CCB74-414F-1363-9943-535F608942C0}"/>
              </a:ext>
            </a:extLst>
          </p:cNvPr>
          <p:cNvSpPr txBox="1"/>
          <p:nvPr/>
        </p:nvSpPr>
        <p:spPr>
          <a:xfrm>
            <a:off x="267358" y="2103982"/>
            <a:ext cx="1062318" cy="307777"/>
          </a:xfrm>
          <a:prstGeom prst="rect">
            <a:avLst/>
          </a:prstGeom>
          <a:noFill/>
        </p:spPr>
        <p:txBody>
          <a:bodyPr wrap="square" rtlCol="0">
            <a:spAutoFit/>
          </a:bodyPr>
          <a:lstStyle/>
          <a:p>
            <a:pPr algn="r"/>
            <a:r>
              <a:rPr lang="en-US" dirty="0">
                <a:solidFill>
                  <a:srgbClr val="0070C0"/>
                </a:solidFill>
              </a:rPr>
              <a:t>interactors</a:t>
            </a:r>
          </a:p>
        </p:txBody>
      </p:sp>
      <p:sp>
        <p:nvSpPr>
          <p:cNvPr id="19" name="TextBox 18">
            <a:extLst>
              <a:ext uri="{FF2B5EF4-FFF2-40B4-BE49-F238E27FC236}">
                <a16:creationId xmlns:a16="http://schemas.microsoft.com/office/drawing/2014/main" id="{6C28304E-4C59-6426-C394-F78A38BD0F87}"/>
              </a:ext>
            </a:extLst>
          </p:cNvPr>
          <p:cNvSpPr txBox="1"/>
          <p:nvPr/>
        </p:nvSpPr>
        <p:spPr>
          <a:xfrm>
            <a:off x="267358" y="2723920"/>
            <a:ext cx="1062318" cy="307777"/>
          </a:xfrm>
          <a:prstGeom prst="rect">
            <a:avLst/>
          </a:prstGeom>
          <a:noFill/>
        </p:spPr>
        <p:txBody>
          <a:bodyPr wrap="square" rtlCol="0">
            <a:spAutoFit/>
          </a:bodyPr>
          <a:lstStyle/>
          <a:p>
            <a:pPr algn="r"/>
            <a:r>
              <a:rPr lang="en-US" dirty="0">
                <a:solidFill>
                  <a:srgbClr val="0070C0"/>
                </a:solidFill>
              </a:rPr>
              <a:t>boundaries</a:t>
            </a:r>
          </a:p>
        </p:txBody>
      </p:sp>
      <p:sp>
        <p:nvSpPr>
          <p:cNvPr id="20" name="TextBox 19">
            <a:extLst>
              <a:ext uri="{FF2B5EF4-FFF2-40B4-BE49-F238E27FC236}">
                <a16:creationId xmlns:a16="http://schemas.microsoft.com/office/drawing/2014/main" id="{8629A450-3BED-DF96-A1B1-DEE3E5E3AF0C}"/>
              </a:ext>
            </a:extLst>
          </p:cNvPr>
          <p:cNvSpPr txBox="1"/>
          <p:nvPr/>
        </p:nvSpPr>
        <p:spPr>
          <a:xfrm>
            <a:off x="327870" y="4731479"/>
            <a:ext cx="1001806" cy="307777"/>
          </a:xfrm>
          <a:prstGeom prst="rect">
            <a:avLst/>
          </a:prstGeom>
          <a:noFill/>
        </p:spPr>
        <p:txBody>
          <a:bodyPr wrap="square" rtlCol="0">
            <a:spAutoFit/>
          </a:bodyPr>
          <a:lstStyle/>
          <a:p>
            <a:pPr algn="r"/>
            <a:r>
              <a:rPr lang="en-US" dirty="0">
                <a:solidFill>
                  <a:srgbClr val="0070C0"/>
                </a:solidFill>
              </a:rPr>
              <a:t>data flows</a:t>
            </a:r>
          </a:p>
        </p:txBody>
      </p:sp>
      <p:sp>
        <p:nvSpPr>
          <p:cNvPr id="21" name="TextBox 20">
            <a:extLst>
              <a:ext uri="{FF2B5EF4-FFF2-40B4-BE49-F238E27FC236}">
                <a16:creationId xmlns:a16="http://schemas.microsoft.com/office/drawing/2014/main" id="{662AC115-5EF8-AD7E-E15B-2D057C831DF7}"/>
              </a:ext>
            </a:extLst>
          </p:cNvPr>
          <p:cNvSpPr txBox="1"/>
          <p:nvPr/>
        </p:nvSpPr>
        <p:spPr>
          <a:xfrm>
            <a:off x="10892497" y="1927371"/>
            <a:ext cx="1001806" cy="307777"/>
          </a:xfrm>
          <a:prstGeom prst="rect">
            <a:avLst/>
          </a:prstGeom>
          <a:noFill/>
        </p:spPr>
        <p:txBody>
          <a:bodyPr wrap="square" rtlCol="0">
            <a:spAutoFit/>
          </a:bodyPr>
          <a:lstStyle/>
          <a:p>
            <a:pPr algn="r"/>
            <a:r>
              <a:rPr lang="en-US" dirty="0">
                <a:solidFill>
                  <a:srgbClr val="0070C0"/>
                </a:solidFill>
              </a:rPr>
              <a:t>processes</a:t>
            </a:r>
          </a:p>
        </p:txBody>
      </p:sp>
    </p:spTree>
    <p:extLst>
      <p:ext uri="{BB962C8B-B14F-4D97-AF65-F5344CB8AC3E}">
        <p14:creationId xmlns:p14="http://schemas.microsoft.com/office/powerpoint/2010/main" val="74026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Training Path</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277767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1D15C57-C158-060D-629D-AA74026897AA}"/>
            </a:ext>
          </a:extLst>
        </p:cNvPr>
        <p:cNvGrpSpPr/>
        <p:nvPr/>
      </p:nvGrpSpPr>
      <p:grpSpPr>
        <a:xfrm>
          <a:off x="0" y="0"/>
          <a:ext cx="0" cy="0"/>
          <a:chOff x="0" y="0"/>
          <a:chExt cx="0" cy="0"/>
        </a:xfrm>
      </p:grpSpPr>
      <p:sp>
        <p:nvSpPr>
          <p:cNvPr id="2" name="Can 1">
            <a:extLst>
              <a:ext uri="{FF2B5EF4-FFF2-40B4-BE49-F238E27FC236}">
                <a16:creationId xmlns:a16="http://schemas.microsoft.com/office/drawing/2014/main" id="{0A78790D-346E-5710-7FCE-9BD5A54708C4}"/>
              </a:ext>
            </a:extLst>
          </p:cNvPr>
          <p:cNvSpPr/>
          <p:nvPr/>
        </p:nvSpPr>
        <p:spPr>
          <a:xfrm>
            <a:off x="439577" y="1652337"/>
            <a:ext cx="1095118" cy="1320800"/>
          </a:xfrm>
          <a:prstGeom prst="ca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resource</a:t>
            </a:r>
          </a:p>
        </p:txBody>
      </p:sp>
      <p:sp>
        <p:nvSpPr>
          <p:cNvPr id="1199" name="Google Shape;1199;p156">
            <a:extLst>
              <a:ext uri="{FF2B5EF4-FFF2-40B4-BE49-F238E27FC236}">
                <a16:creationId xmlns:a16="http://schemas.microsoft.com/office/drawing/2014/main" id="{2C514805-43D3-BECA-6BB0-40FA96FA106E}"/>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DFD Entity Attributes</a:t>
            </a:r>
            <a:endParaRPr dirty="0"/>
          </a:p>
        </p:txBody>
      </p:sp>
      <p:grpSp>
        <p:nvGrpSpPr>
          <p:cNvPr id="3" name="Group 2">
            <a:extLst>
              <a:ext uri="{FF2B5EF4-FFF2-40B4-BE49-F238E27FC236}">
                <a16:creationId xmlns:a16="http://schemas.microsoft.com/office/drawing/2014/main" id="{F45E4FED-A80D-373F-66F6-89B54F2D8849}"/>
              </a:ext>
            </a:extLst>
          </p:cNvPr>
          <p:cNvGrpSpPr/>
          <p:nvPr/>
        </p:nvGrpSpPr>
        <p:grpSpPr>
          <a:xfrm>
            <a:off x="2803274" y="1834147"/>
            <a:ext cx="962527" cy="957179"/>
            <a:chOff x="10919326" y="402074"/>
            <a:chExt cx="962527" cy="957179"/>
          </a:xfrm>
          <a:noFill/>
        </p:grpSpPr>
        <p:sp>
          <p:nvSpPr>
            <p:cNvPr id="6" name="Oval 5">
              <a:extLst>
                <a:ext uri="{FF2B5EF4-FFF2-40B4-BE49-F238E27FC236}">
                  <a16:creationId xmlns:a16="http://schemas.microsoft.com/office/drawing/2014/main" id="{67A67CE9-F135-5D20-42F7-7D15F90B5DA0}"/>
                </a:ext>
              </a:extLst>
            </p:cNvPr>
            <p:cNvSpPr/>
            <p:nvPr/>
          </p:nvSpPr>
          <p:spPr>
            <a:xfrm>
              <a:off x="10919326" y="402074"/>
              <a:ext cx="962527" cy="957179"/>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763" indent="-4763" algn="ctr">
                <a:tabLst>
                  <a:tab pos="511175" algn="l"/>
                </a:tabLst>
              </a:pP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BFE6093-6EA3-1C3C-43FE-8B28E330F940}"/>
                </a:ext>
              </a:extLst>
            </p:cNvPr>
            <p:cNvSpPr txBox="1"/>
            <p:nvPr/>
          </p:nvSpPr>
          <p:spPr>
            <a:xfrm>
              <a:off x="10919326" y="726774"/>
              <a:ext cx="962527" cy="307777"/>
            </a:xfrm>
            <a:prstGeom prst="rect">
              <a:avLst/>
            </a:prstGeom>
            <a:grpFill/>
          </p:spPr>
          <p:txBody>
            <a:bodyPr wrap="square">
              <a:sp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process</a:t>
              </a:r>
              <a:endParaRPr lang="en-US" dirty="0"/>
            </a:p>
          </p:txBody>
        </p:sp>
      </p:grpSp>
      <p:sp>
        <p:nvSpPr>
          <p:cNvPr id="8" name="Rectangle 7">
            <a:extLst>
              <a:ext uri="{FF2B5EF4-FFF2-40B4-BE49-F238E27FC236}">
                <a16:creationId xmlns:a16="http://schemas.microsoft.com/office/drawing/2014/main" id="{F6728DB6-0869-6FE7-6813-AA26ECF46A29}"/>
              </a:ext>
            </a:extLst>
          </p:cNvPr>
          <p:cNvSpPr/>
          <p:nvPr/>
        </p:nvSpPr>
        <p:spPr>
          <a:xfrm>
            <a:off x="5034380" y="1823452"/>
            <a:ext cx="1278021" cy="9678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interactor</a:t>
            </a:r>
          </a:p>
        </p:txBody>
      </p:sp>
      <p:grpSp>
        <p:nvGrpSpPr>
          <p:cNvPr id="9" name="Group 8">
            <a:extLst>
              <a:ext uri="{FF2B5EF4-FFF2-40B4-BE49-F238E27FC236}">
                <a16:creationId xmlns:a16="http://schemas.microsoft.com/office/drawing/2014/main" id="{9DCB6E54-5DCC-1F88-3156-4C7AE3732654}"/>
              </a:ext>
            </a:extLst>
          </p:cNvPr>
          <p:cNvGrpSpPr/>
          <p:nvPr/>
        </p:nvGrpSpPr>
        <p:grpSpPr>
          <a:xfrm>
            <a:off x="7171741" y="1269999"/>
            <a:ext cx="1251284" cy="2074779"/>
            <a:chOff x="7192211" y="1275347"/>
            <a:chExt cx="1251284" cy="2074779"/>
          </a:xfrm>
        </p:grpSpPr>
        <p:sp>
          <p:nvSpPr>
            <p:cNvPr id="10" name="Arc 9">
              <a:extLst>
                <a:ext uri="{FF2B5EF4-FFF2-40B4-BE49-F238E27FC236}">
                  <a16:creationId xmlns:a16="http://schemas.microsoft.com/office/drawing/2014/main" id="{10EFB955-7150-1BF9-FFB6-3D7510D2FD89}"/>
                </a:ext>
              </a:extLst>
            </p:cNvPr>
            <p:cNvSpPr/>
            <p:nvPr/>
          </p:nvSpPr>
          <p:spPr>
            <a:xfrm>
              <a:off x="7192211" y="1275347"/>
              <a:ext cx="1251284" cy="2074779"/>
            </a:xfrm>
            <a:prstGeom prst="arc">
              <a:avLst>
                <a:gd name="adj1" fmla="val 17990059"/>
                <a:gd name="adj2" fmla="val 3779206"/>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6080A90-55C5-89ED-579B-03157EA7EEE0}"/>
                </a:ext>
              </a:extLst>
            </p:cNvPr>
            <p:cNvSpPr txBox="1"/>
            <p:nvPr/>
          </p:nvSpPr>
          <p:spPr>
            <a:xfrm>
              <a:off x="7480968" y="2158847"/>
              <a:ext cx="962527" cy="307777"/>
            </a:xfrm>
            <a:prstGeom prst="rect">
              <a:avLst/>
            </a:prstGeom>
            <a:noFill/>
          </p:spPr>
          <p:txBody>
            <a:bodyPr wrap="square">
              <a:spAutoFit/>
            </a:bodyPr>
            <a:lstStyle/>
            <a:p>
              <a:pPr algn="ct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boundary</a:t>
              </a:r>
              <a:endParaRPr lang="en-US" dirty="0">
                <a:solidFill>
                  <a:srgbClr val="FF0000"/>
                </a:solidFill>
              </a:endParaRPr>
            </a:p>
          </p:txBody>
        </p:sp>
      </p:grpSp>
      <p:grpSp>
        <p:nvGrpSpPr>
          <p:cNvPr id="12" name="Group 11">
            <a:extLst>
              <a:ext uri="{FF2B5EF4-FFF2-40B4-BE49-F238E27FC236}">
                <a16:creationId xmlns:a16="http://schemas.microsoft.com/office/drawing/2014/main" id="{88AF1D8E-54EF-E2D1-5FE7-813CD665E0D2}"/>
              </a:ext>
            </a:extLst>
          </p:cNvPr>
          <p:cNvGrpSpPr/>
          <p:nvPr/>
        </p:nvGrpSpPr>
        <p:grpSpPr>
          <a:xfrm>
            <a:off x="9677388" y="1857604"/>
            <a:ext cx="2056063" cy="899566"/>
            <a:chOff x="9627938" y="1926518"/>
            <a:chExt cx="2056063" cy="899566"/>
          </a:xfrm>
        </p:grpSpPr>
        <p:sp>
          <p:nvSpPr>
            <p:cNvPr id="13" name="Arc 12">
              <a:extLst>
                <a:ext uri="{FF2B5EF4-FFF2-40B4-BE49-F238E27FC236}">
                  <a16:creationId xmlns:a16="http://schemas.microsoft.com/office/drawing/2014/main" id="{080EA333-E6B9-71C4-8B18-CB4C03F010EE}"/>
                </a:ext>
              </a:extLst>
            </p:cNvPr>
            <p:cNvSpPr/>
            <p:nvPr/>
          </p:nvSpPr>
          <p:spPr>
            <a:xfrm>
              <a:off x="9753601" y="1931209"/>
              <a:ext cx="1930400" cy="571359"/>
            </a:xfrm>
            <a:prstGeom prst="arc">
              <a:avLst>
                <a:gd name="adj1" fmla="val 11061930"/>
                <a:gd name="adj2" fmla="val 20992111"/>
              </a:avLst>
            </a:prstGeom>
            <a:ln w="28575">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38608CEA-1BAC-F5F5-8479-F2234DC32E15}"/>
                </a:ext>
              </a:extLst>
            </p:cNvPr>
            <p:cNvSpPr/>
            <p:nvPr/>
          </p:nvSpPr>
          <p:spPr>
            <a:xfrm rot="10800000">
              <a:off x="9627938" y="2254725"/>
              <a:ext cx="1930400" cy="571359"/>
            </a:xfrm>
            <a:prstGeom prst="arc">
              <a:avLst>
                <a:gd name="adj1" fmla="val 11061930"/>
                <a:gd name="adj2" fmla="val 20992111"/>
              </a:avLst>
            </a:prstGeom>
            <a:ln w="28575">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B3A72E9F-6A1A-8C00-1BE1-E3F99A666811}"/>
                </a:ext>
              </a:extLst>
            </p:cNvPr>
            <p:cNvSpPr txBox="1"/>
            <p:nvPr/>
          </p:nvSpPr>
          <p:spPr>
            <a:xfrm>
              <a:off x="9753601" y="1926518"/>
              <a:ext cx="1804737" cy="307777"/>
            </a:xfrm>
            <a:prstGeom prst="rect">
              <a:avLst/>
            </a:prstGeom>
            <a:noFill/>
            <a:ln>
              <a:noFill/>
            </a:ln>
          </p:spPr>
          <p:txBody>
            <a:bodyPr wrap="square">
              <a:spAutoFit/>
            </a:bodyPr>
            <a:lstStyle/>
            <a:p>
              <a:pPr algn="ctr"/>
              <a:r>
                <a:rPr lang="en-US"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data flow</a:t>
              </a:r>
              <a:endParaRPr lang="en-US" dirty="0">
                <a:solidFill>
                  <a:schemeClr val="tx2">
                    <a:lumMod val="75000"/>
                  </a:schemeClr>
                </a:solidFill>
              </a:endParaRPr>
            </a:p>
          </p:txBody>
        </p:sp>
        <p:sp>
          <p:nvSpPr>
            <p:cNvPr id="16" name="TextBox 15">
              <a:extLst>
                <a:ext uri="{FF2B5EF4-FFF2-40B4-BE49-F238E27FC236}">
                  <a16:creationId xmlns:a16="http://schemas.microsoft.com/office/drawing/2014/main" id="{9B74548F-436E-E8CB-3B7F-AD62CE461488}"/>
                </a:ext>
              </a:extLst>
            </p:cNvPr>
            <p:cNvSpPr txBox="1"/>
            <p:nvPr/>
          </p:nvSpPr>
          <p:spPr>
            <a:xfrm>
              <a:off x="9753601" y="2502568"/>
              <a:ext cx="1804737" cy="307777"/>
            </a:xfrm>
            <a:prstGeom prst="rect">
              <a:avLst/>
            </a:prstGeom>
            <a:noFill/>
          </p:spPr>
          <p:txBody>
            <a:bodyPr wrap="square">
              <a:spAutoFit/>
            </a:bodyPr>
            <a:lstStyle/>
            <a:p>
              <a:pPr algn="ctr"/>
              <a:r>
                <a:rPr lang="en-US"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data flow</a:t>
              </a:r>
              <a:endParaRPr lang="en-US" dirty="0">
                <a:solidFill>
                  <a:schemeClr val="tx2">
                    <a:lumMod val="75000"/>
                  </a:schemeClr>
                </a:solidFill>
              </a:endParaRPr>
            </a:p>
          </p:txBody>
        </p:sp>
      </p:grpSp>
      <p:sp>
        <p:nvSpPr>
          <p:cNvPr id="22" name="TextBox 21">
            <a:extLst>
              <a:ext uri="{FF2B5EF4-FFF2-40B4-BE49-F238E27FC236}">
                <a16:creationId xmlns:a16="http://schemas.microsoft.com/office/drawing/2014/main" id="{4008EF0F-AB4E-215E-B539-DFEE74F2CC16}"/>
              </a:ext>
            </a:extLst>
          </p:cNvPr>
          <p:cNvSpPr txBox="1"/>
          <p:nvPr/>
        </p:nvSpPr>
        <p:spPr>
          <a:xfrm>
            <a:off x="244595" y="3265399"/>
            <a:ext cx="1920382" cy="2492990"/>
          </a:xfrm>
          <a:prstGeom prst="rect">
            <a:avLst/>
          </a:prstGeom>
          <a:noFill/>
        </p:spPr>
        <p:txBody>
          <a:bodyPr wrap="square" rtlCol="0">
            <a:spAutoFit/>
          </a:bodyPr>
          <a:lstStyle/>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has unique ID</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is read-only</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is structured</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contains PII</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contains credentials</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is encrypted</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is integrity checked</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resource type</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analog</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executable</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configuration data</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data log</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audit log</a:t>
            </a:r>
            <a:endParaRPr lang="en-US" sz="2000" dirty="0">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1B6418FF-6243-5913-3E7B-ED6821B59B32}"/>
              </a:ext>
            </a:extLst>
          </p:cNvPr>
          <p:cNvSpPr txBox="1"/>
          <p:nvPr/>
        </p:nvSpPr>
        <p:spPr>
          <a:xfrm>
            <a:off x="2608292" y="3265399"/>
            <a:ext cx="1533402" cy="2308324"/>
          </a:xfrm>
          <a:prstGeom prst="rect">
            <a:avLst/>
          </a:prstGeom>
          <a:noFill/>
        </p:spPr>
        <p:txBody>
          <a:bodyPr wrap="square" rtlCol="0">
            <a:spAutoFit/>
          </a:bodyPr>
          <a:lstStyle/>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has unique ID</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is authenticated</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is authorized</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process type</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driver</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service</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process</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process class</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OS</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third-party</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self</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external</a:t>
            </a:r>
          </a:p>
        </p:txBody>
      </p:sp>
      <p:sp>
        <p:nvSpPr>
          <p:cNvPr id="24" name="TextBox 23">
            <a:extLst>
              <a:ext uri="{FF2B5EF4-FFF2-40B4-BE49-F238E27FC236}">
                <a16:creationId xmlns:a16="http://schemas.microsoft.com/office/drawing/2014/main" id="{D4F598D6-117F-A68E-0893-B97490AE8B87}"/>
              </a:ext>
            </a:extLst>
          </p:cNvPr>
          <p:cNvSpPr txBox="1"/>
          <p:nvPr/>
        </p:nvSpPr>
        <p:spPr>
          <a:xfrm>
            <a:off x="4839397" y="3265399"/>
            <a:ext cx="1533403" cy="646331"/>
          </a:xfrm>
          <a:prstGeom prst="rect">
            <a:avLst/>
          </a:prstGeom>
          <a:noFill/>
        </p:spPr>
        <p:txBody>
          <a:bodyPr wrap="square" rtlCol="0">
            <a:spAutoFit/>
          </a:bodyPr>
          <a:lstStyle/>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interactor type</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analog</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person</a:t>
            </a:r>
          </a:p>
        </p:txBody>
      </p:sp>
      <p:sp>
        <p:nvSpPr>
          <p:cNvPr id="25" name="TextBox 24">
            <a:extLst>
              <a:ext uri="{FF2B5EF4-FFF2-40B4-BE49-F238E27FC236}">
                <a16:creationId xmlns:a16="http://schemas.microsoft.com/office/drawing/2014/main" id="{87F75EED-6C6E-2CEE-B13D-3E104F8B56F1}"/>
              </a:ext>
            </a:extLst>
          </p:cNvPr>
          <p:cNvSpPr txBox="1"/>
          <p:nvPr/>
        </p:nvSpPr>
        <p:spPr>
          <a:xfrm>
            <a:off x="7070504" y="3265399"/>
            <a:ext cx="1882972" cy="1384995"/>
          </a:xfrm>
          <a:prstGeom prst="rect">
            <a:avLst/>
          </a:prstGeom>
          <a:noFill/>
        </p:spPr>
        <p:txBody>
          <a:bodyPr wrap="square" rtlCol="0">
            <a:spAutoFit/>
          </a:bodyPr>
          <a:lstStyle/>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boundary type</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machine</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network</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interprocess</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OS</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resource</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external interactor</a:t>
            </a:r>
          </a:p>
        </p:txBody>
      </p:sp>
      <p:sp>
        <p:nvSpPr>
          <p:cNvPr id="26" name="TextBox 25">
            <a:extLst>
              <a:ext uri="{FF2B5EF4-FFF2-40B4-BE49-F238E27FC236}">
                <a16:creationId xmlns:a16="http://schemas.microsoft.com/office/drawing/2014/main" id="{C840A739-4DC0-8792-E3F8-71EEE950E450}"/>
              </a:ext>
            </a:extLst>
          </p:cNvPr>
          <p:cNvSpPr txBox="1"/>
          <p:nvPr/>
        </p:nvSpPr>
        <p:spPr>
          <a:xfrm>
            <a:off x="9482405" y="3265399"/>
            <a:ext cx="2475584" cy="2492990"/>
          </a:xfrm>
          <a:prstGeom prst="rect">
            <a:avLst/>
          </a:prstGeom>
          <a:noFill/>
        </p:spPr>
        <p:txBody>
          <a:bodyPr wrap="square" rtlCol="0">
            <a:spAutoFit/>
          </a:bodyPr>
          <a:lstStyle/>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requires acknowledgement</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has sequence numbers</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has authenticated source</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has authenticated destination</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is safety critical</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integrity check</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none</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simple (CRC)</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cryptographic</a:t>
            </a:r>
          </a:p>
          <a:p>
            <a:pPr marL="228600" indent="-22860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encryption</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none</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symmetric</a:t>
            </a:r>
          </a:p>
          <a:p>
            <a:pPr marL="458788" lvl="1" indent="-230188">
              <a:buSzPct val="65000"/>
              <a:buFont typeface="Courier New" panose="02070309020205020404" pitchFamily="49" charset="0"/>
              <a:buChar char="o"/>
            </a:pPr>
            <a:r>
              <a:rPr lang="en-US" sz="1200" dirty="0">
                <a:latin typeface="Roboto" panose="02000000000000000000" pitchFamily="2" charset="0"/>
                <a:ea typeface="Roboto" panose="02000000000000000000" pitchFamily="2" charset="0"/>
                <a:cs typeface="Roboto" panose="02000000000000000000" pitchFamily="2" charset="0"/>
              </a:rPr>
              <a:t>asymmetric</a:t>
            </a:r>
          </a:p>
        </p:txBody>
      </p:sp>
    </p:spTree>
    <p:extLst>
      <p:ext uri="{BB962C8B-B14F-4D97-AF65-F5344CB8AC3E}">
        <p14:creationId xmlns:p14="http://schemas.microsoft.com/office/powerpoint/2010/main" val="2748244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16959924-612C-64C1-F9F6-562B142A1EBF}"/>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274E2FD1-7592-2CFE-B281-156B9E86C72B}"/>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Resource Attributes</a:t>
            </a:r>
            <a:endParaRPr dirty="0"/>
          </a:p>
        </p:txBody>
      </p:sp>
      <p:sp>
        <p:nvSpPr>
          <p:cNvPr id="5" name="Can 4">
            <a:extLst>
              <a:ext uri="{FF2B5EF4-FFF2-40B4-BE49-F238E27FC236}">
                <a16:creationId xmlns:a16="http://schemas.microsoft.com/office/drawing/2014/main" id="{95A1CA92-D9EA-553B-8B7B-E8B21B8E46B7}"/>
              </a:ext>
            </a:extLst>
          </p:cNvPr>
          <p:cNvSpPr/>
          <p:nvPr/>
        </p:nvSpPr>
        <p:spPr>
          <a:xfrm>
            <a:off x="10845556" y="219243"/>
            <a:ext cx="1095118" cy="1320800"/>
          </a:xfrm>
          <a:prstGeom prst="ca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resource</a:t>
            </a:r>
          </a:p>
        </p:txBody>
      </p:sp>
      <p:sp>
        <p:nvSpPr>
          <p:cNvPr id="2" name="TextBox 1">
            <a:extLst>
              <a:ext uri="{FF2B5EF4-FFF2-40B4-BE49-F238E27FC236}">
                <a16:creationId xmlns:a16="http://schemas.microsoft.com/office/drawing/2014/main" id="{40DDD8D0-2EA4-CA7D-D187-1594DE67FC36}"/>
              </a:ext>
            </a:extLst>
          </p:cNvPr>
          <p:cNvSpPr txBox="1"/>
          <p:nvPr/>
        </p:nvSpPr>
        <p:spPr>
          <a:xfrm>
            <a:off x="455618" y="1540043"/>
            <a:ext cx="2806277" cy="4093428"/>
          </a:xfrm>
          <a:prstGeom prst="rect">
            <a:avLst/>
          </a:prstGeom>
          <a:noFill/>
        </p:spPr>
        <p:txBody>
          <a:bodyPr wrap="square" rtlCol="0">
            <a:spAutoFit/>
          </a:bodyPr>
          <a:lstStyle/>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has unique ID</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is read-only</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is structured</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contains PII</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contains credentials</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is encrypted</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is integrity checked</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resource type</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analog</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executable</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configuration data</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data log</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audit log</a:t>
            </a:r>
          </a:p>
        </p:txBody>
      </p:sp>
      <p:pic>
        <p:nvPicPr>
          <p:cNvPr id="3" name="Picture 2" descr="A diagram of a computer data processing&#10;&#10;AI-generated content may be incorrect.">
            <a:extLst>
              <a:ext uri="{FF2B5EF4-FFF2-40B4-BE49-F238E27FC236}">
                <a16:creationId xmlns:a16="http://schemas.microsoft.com/office/drawing/2014/main" id="{9997D422-76A8-9A50-7930-BE765635BAA3}"/>
              </a:ext>
            </a:extLst>
          </p:cNvPr>
          <p:cNvPicPr>
            <a:picLocks noChangeAspect="1"/>
          </p:cNvPicPr>
          <p:nvPr/>
        </p:nvPicPr>
        <p:blipFill>
          <a:blip r:embed="rId3"/>
          <a:stretch>
            <a:fillRect/>
          </a:stretch>
        </p:blipFill>
        <p:spPr>
          <a:xfrm>
            <a:off x="4214446" y="1349855"/>
            <a:ext cx="6249066" cy="5288902"/>
          </a:xfrm>
          <a:prstGeom prst="rect">
            <a:avLst/>
          </a:prstGeom>
        </p:spPr>
      </p:pic>
    </p:spTree>
    <p:extLst>
      <p:ext uri="{BB962C8B-B14F-4D97-AF65-F5344CB8AC3E}">
        <p14:creationId xmlns:p14="http://schemas.microsoft.com/office/powerpoint/2010/main" val="2551539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57838FE4-54A6-A644-2CE6-7AE07E77219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D2D38B1-5BF5-8D53-02C2-1394D13C481F}"/>
              </a:ext>
            </a:extLst>
          </p:cNvPr>
          <p:cNvPicPr>
            <a:picLocks noChangeAspect="1"/>
          </p:cNvPicPr>
          <p:nvPr/>
        </p:nvPicPr>
        <p:blipFill>
          <a:blip r:embed="rId3"/>
          <a:stretch>
            <a:fillRect/>
          </a:stretch>
        </p:blipFill>
        <p:spPr>
          <a:xfrm>
            <a:off x="286021" y="1963185"/>
            <a:ext cx="11616781" cy="1020302"/>
          </a:xfrm>
          <a:prstGeom prst="rect">
            <a:avLst/>
          </a:prstGeom>
        </p:spPr>
      </p:pic>
      <p:sp>
        <p:nvSpPr>
          <p:cNvPr id="1199" name="Google Shape;1199;p156">
            <a:extLst>
              <a:ext uri="{FF2B5EF4-FFF2-40B4-BE49-F238E27FC236}">
                <a16:creationId xmlns:a16="http://schemas.microsoft.com/office/drawing/2014/main" id="{96C115EE-DD08-14EB-A98E-3EC4716E3090}"/>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Resource Attributes</a:t>
            </a:r>
            <a:endParaRPr dirty="0"/>
          </a:p>
        </p:txBody>
      </p:sp>
      <p:sp>
        <p:nvSpPr>
          <p:cNvPr id="5" name="Can 4">
            <a:extLst>
              <a:ext uri="{FF2B5EF4-FFF2-40B4-BE49-F238E27FC236}">
                <a16:creationId xmlns:a16="http://schemas.microsoft.com/office/drawing/2014/main" id="{B71C93A8-1178-849D-80D0-8AC596FF174F}"/>
              </a:ext>
            </a:extLst>
          </p:cNvPr>
          <p:cNvSpPr/>
          <p:nvPr/>
        </p:nvSpPr>
        <p:spPr>
          <a:xfrm>
            <a:off x="10845556" y="219243"/>
            <a:ext cx="1095118" cy="1320800"/>
          </a:xfrm>
          <a:prstGeom prst="ca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resource</a:t>
            </a:r>
          </a:p>
        </p:txBody>
      </p:sp>
      <p:pic>
        <p:nvPicPr>
          <p:cNvPr id="6" name="Picture 5" descr="A diagram of a computer system&#10;&#10;AI-generated content may be incorrect.">
            <a:extLst>
              <a:ext uri="{FF2B5EF4-FFF2-40B4-BE49-F238E27FC236}">
                <a16:creationId xmlns:a16="http://schemas.microsoft.com/office/drawing/2014/main" id="{EA21484C-146B-9FA5-013A-17956F5F001A}"/>
              </a:ext>
            </a:extLst>
          </p:cNvPr>
          <p:cNvPicPr>
            <a:picLocks noChangeAspect="1"/>
          </p:cNvPicPr>
          <p:nvPr/>
        </p:nvPicPr>
        <p:blipFill>
          <a:blip r:embed="rId4"/>
          <a:srcRect l="-3" t="2" r="50982" b="51295"/>
          <a:stretch/>
        </p:blipFill>
        <p:spPr>
          <a:xfrm>
            <a:off x="1580031" y="3288356"/>
            <a:ext cx="3566160" cy="3108960"/>
          </a:xfrm>
          <a:prstGeom prst="rect">
            <a:avLst/>
          </a:prstGeom>
        </p:spPr>
      </p:pic>
      <p:pic>
        <p:nvPicPr>
          <p:cNvPr id="8" name="Picture 7" descr="A diagram of a computer system&#10;&#10;AI-generated content may be incorrect.">
            <a:extLst>
              <a:ext uri="{FF2B5EF4-FFF2-40B4-BE49-F238E27FC236}">
                <a16:creationId xmlns:a16="http://schemas.microsoft.com/office/drawing/2014/main" id="{C61AC07D-6AAD-25E4-C56F-282401B7187B}"/>
              </a:ext>
            </a:extLst>
          </p:cNvPr>
          <p:cNvPicPr>
            <a:picLocks noChangeAspect="1"/>
          </p:cNvPicPr>
          <p:nvPr/>
        </p:nvPicPr>
        <p:blipFill>
          <a:blip r:embed="rId4"/>
          <a:srcRect l="-3" t="48706" r="50982" b="-277"/>
          <a:stretch/>
        </p:blipFill>
        <p:spPr>
          <a:xfrm>
            <a:off x="7042634" y="3196916"/>
            <a:ext cx="3566160" cy="3291840"/>
          </a:xfrm>
          <a:prstGeom prst="rect">
            <a:avLst/>
          </a:prstGeom>
        </p:spPr>
      </p:pic>
    </p:spTree>
    <p:extLst>
      <p:ext uri="{BB962C8B-B14F-4D97-AF65-F5344CB8AC3E}">
        <p14:creationId xmlns:p14="http://schemas.microsoft.com/office/powerpoint/2010/main" val="388761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517CEDA-164E-155C-22EB-74F43A77456C}"/>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745CF7D1-5ABE-BC8B-54A5-4DEBABD9DEDB}"/>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Attributes </a:t>
            </a:r>
            <a:endParaRPr dirty="0"/>
          </a:p>
        </p:txBody>
      </p:sp>
      <p:sp>
        <p:nvSpPr>
          <p:cNvPr id="2" name="TextBox 1">
            <a:extLst>
              <a:ext uri="{FF2B5EF4-FFF2-40B4-BE49-F238E27FC236}">
                <a16:creationId xmlns:a16="http://schemas.microsoft.com/office/drawing/2014/main" id="{C6A958A7-8D98-055E-98AD-AFBDB6E4E898}"/>
              </a:ext>
            </a:extLst>
          </p:cNvPr>
          <p:cNvSpPr txBox="1"/>
          <p:nvPr/>
        </p:nvSpPr>
        <p:spPr>
          <a:xfrm>
            <a:off x="455618" y="1540043"/>
            <a:ext cx="2299865" cy="3785652"/>
          </a:xfrm>
          <a:prstGeom prst="rect">
            <a:avLst/>
          </a:prstGeom>
          <a:noFill/>
        </p:spPr>
        <p:txBody>
          <a:bodyPr wrap="square" rtlCol="0">
            <a:spAutoFit/>
          </a:bodyPr>
          <a:lstStyle/>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has unique ID</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is authenticated</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is authorized</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process type</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driver</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service</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process</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process class</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OS</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third-party</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self</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external</a:t>
            </a:r>
          </a:p>
        </p:txBody>
      </p:sp>
      <p:grpSp>
        <p:nvGrpSpPr>
          <p:cNvPr id="9" name="Group 8">
            <a:extLst>
              <a:ext uri="{FF2B5EF4-FFF2-40B4-BE49-F238E27FC236}">
                <a16:creationId xmlns:a16="http://schemas.microsoft.com/office/drawing/2014/main" id="{D494BD0B-6742-FFC1-BAC0-02D6B3156E58}"/>
              </a:ext>
            </a:extLst>
          </p:cNvPr>
          <p:cNvGrpSpPr/>
          <p:nvPr/>
        </p:nvGrpSpPr>
        <p:grpSpPr>
          <a:xfrm>
            <a:off x="10911851" y="401053"/>
            <a:ext cx="962527" cy="957179"/>
            <a:chOff x="10919326" y="402074"/>
            <a:chExt cx="962527" cy="957179"/>
          </a:xfrm>
          <a:noFill/>
        </p:grpSpPr>
        <p:sp>
          <p:nvSpPr>
            <p:cNvPr id="4" name="Oval 3">
              <a:extLst>
                <a:ext uri="{FF2B5EF4-FFF2-40B4-BE49-F238E27FC236}">
                  <a16:creationId xmlns:a16="http://schemas.microsoft.com/office/drawing/2014/main" id="{0CD4C196-ABC6-4002-BF91-66A8FD401328}"/>
                </a:ext>
              </a:extLst>
            </p:cNvPr>
            <p:cNvSpPr/>
            <p:nvPr/>
          </p:nvSpPr>
          <p:spPr>
            <a:xfrm>
              <a:off x="10919326" y="402074"/>
              <a:ext cx="962527" cy="957179"/>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763" indent="-4763" algn="ctr">
                <a:tabLst>
                  <a:tab pos="511175" algn="l"/>
                </a:tabLst>
              </a:pP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D4998E64-FE11-0CAC-C3F7-CA8D5D7A1641}"/>
                </a:ext>
              </a:extLst>
            </p:cNvPr>
            <p:cNvSpPr txBox="1"/>
            <p:nvPr/>
          </p:nvSpPr>
          <p:spPr>
            <a:xfrm>
              <a:off x="10919326" y="726774"/>
              <a:ext cx="962527" cy="307777"/>
            </a:xfrm>
            <a:prstGeom prst="rect">
              <a:avLst/>
            </a:prstGeom>
            <a:grpFill/>
          </p:spPr>
          <p:txBody>
            <a:bodyPr wrap="square">
              <a:sp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process</a:t>
              </a:r>
              <a:endParaRPr lang="en-US" dirty="0"/>
            </a:p>
          </p:txBody>
        </p:sp>
      </p:grpSp>
      <p:pic>
        <p:nvPicPr>
          <p:cNvPr id="5" name="Picture 4" descr="A diagram of a computer data processing&#10;&#10;AI-generated content may be incorrect.">
            <a:extLst>
              <a:ext uri="{FF2B5EF4-FFF2-40B4-BE49-F238E27FC236}">
                <a16:creationId xmlns:a16="http://schemas.microsoft.com/office/drawing/2014/main" id="{E250E2C9-BADF-5073-6F56-8772C410B68C}"/>
              </a:ext>
            </a:extLst>
          </p:cNvPr>
          <p:cNvPicPr>
            <a:picLocks noChangeAspect="1"/>
          </p:cNvPicPr>
          <p:nvPr/>
        </p:nvPicPr>
        <p:blipFill>
          <a:blip r:embed="rId3"/>
          <a:stretch>
            <a:fillRect/>
          </a:stretch>
        </p:blipFill>
        <p:spPr>
          <a:xfrm>
            <a:off x="4214446" y="1349855"/>
            <a:ext cx="6249066" cy="5288902"/>
          </a:xfrm>
          <a:prstGeom prst="rect">
            <a:avLst/>
          </a:prstGeom>
        </p:spPr>
      </p:pic>
    </p:spTree>
    <p:extLst>
      <p:ext uri="{BB962C8B-B14F-4D97-AF65-F5344CB8AC3E}">
        <p14:creationId xmlns:p14="http://schemas.microsoft.com/office/powerpoint/2010/main" val="336753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106FF957-1FE9-E3E2-3ABE-D217EBC7C75D}"/>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4C73B820-82EB-BC2A-6E27-1E78B0E249CE}"/>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Attributes </a:t>
            </a:r>
            <a:endParaRPr dirty="0"/>
          </a:p>
        </p:txBody>
      </p:sp>
      <p:grpSp>
        <p:nvGrpSpPr>
          <p:cNvPr id="9" name="Group 8">
            <a:extLst>
              <a:ext uri="{FF2B5EF4-FFF2-40B4-BE49-F238E27FC236}">
                <a16:creationId xmlns:a16="http://schemas.microsoft.com/office/drawing/2014/main" id="{193A47BC-F027-0AA0-8926-3E107C1C9761}"/>
              </a:ext>
            </a:extLst>
          </p:cNvPr>
          <p:cNvGrpSpPr/>
          <p:nvPr/>
        </p:nvGrpSpPr>
        <p:grpSpPr>
          <a:xfrm>
            <a:off x="10911851" y="401053"/>
            <a:ext cx="962527" cy="957179"/>
            <a:chOff x="10919326" y="402074"/>
            <a:chExt cx="962527" cy="957179"/>
          </a:xfrm>
          <a:noFill/>
        </p:grpSpPr>
        <p:sp>
          <p:nvSpPr>
            <p:cNvPr id="4" name="Oval 3">
              <a:extLst>
                <a:ext uri="{FF2B5EF4-FFF2-40B4-BE49-F238E27FC236}">
                  <a16:creationId xmlns:a16="http://schemas.microsoft.com/office/drawing/2014/main" id="{51E3952D-A036-E9ED-7CCA-AAF7619DB77F}"/>
                </a:ext>
              </a:extLst>
            </p:cNvPr>
            <p:cNvSpPr/>
            <p:nvPr/>
          </p:nvSpPr>
          <p:spPr>
            <a:xfrm>
              <a:off x="10919326" y="402074"/>
              <a:ext cx="962527" cy="957179"/>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763" indent="-4763" algn="ctr">
                <a:tabLst>
                  <a:tab pos="511175" algn="l"/>
                </a:tabLst>
              </a:pP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0AB1E437-C677-7983-E712-2208D1300BEB}"/>
                </a:ext>
              </a:extLst>
            </p:cNvPr>
            <p:cNvSpPr txBox="1"/>
            <p:nvPr/>
          </p:nvSpPr>
          <p:spPr>
            <a:xfrm>
              <a:off x="10919326" y="726774"/>
              <a:ext cx="962527" cy="307777"/>
            </a:xfrm>
            <a:prstGeom prst="rect">
              <a:avLst/>
            </a:prstGeom>
            <a:grpFill/>
          </p:spPr>
          <p:txBody>
            <a:bodyPr wrap="square">
              <a:sp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process</a:t>
              </a:r>
              <a:endParaRPr lang="en-US" dirty="0"/>
            </a:p>
          </p:txBody>
        </p:sp>
      </p:grpSp>
      <p:pic>
        <p:nvPicPr>
          <p:cNvPr id="6" name="Picture 5" descr="A table with text on it&#10;&#10;AI-generated content may be incorrect.">
            <a:extLst>
              <a:ext uri="{FF2B5EF4-FFF2-40B4-BE49-F238E27FC236}">
                <a16:creationId xmlns:a16="http://schemas.microsoft.com/office/drawing/2014/main" id="{A23F33D8-D431-C817-CAB1-C78559874518}"/>
              </a:ext>
            </a:extLst>
          </p:cNvPr>
          <p:cNvPicPr>
            <a:picLocks noChangeAspect="1"/>
          </p:cNvPicPr>
          <p:nvPr/>
        </p:nvPicPr>
        <p:blipFill>
          <a:blip r:embed="rId3"/>
          <a:stretch>
            <a:fillRect/>
          </a:stretch>
        </p:blipFill>
        <p:spPr>
          <a:xfrm>
            <a:off x="455373" y="1033530"/>
            <a:ext cx="8008895" cy="1897013"/>
          </a:xfrm>
          <a:prstGeom prst="rect">
            <a:avLst/>
          </a:prstGeom>
        </p:spPr>
      </p:pic>
      <p:pic>
        <p:nvPicPr>
          <p:cNvPr id="10" name="Picture 9" descr="A diagram of a diagram&#10;&#10;AI-generated content may be incorrect.">
            <a:extLst>
              <a:ext uri="{FF2B5EF4-FFF2-40B4-BE49-F238E27FC236}">
                <a16:creationId xmlns:a16="http://schemas.microsoft.com/office/drawing/2014/main" id="{4A283695-8C2D-D8A3-C7DB-D393C5A0B506}"/>
              </a:ext>
            </a:extLst>
          </p:cNvPr>
          <p:cNvPicPr>
            <a:picLocks noChangeAspect="1"/>
          </p:cNvPicPr>
          <p:nvPr/>
        </p:nvPicPr>
        <p:blipFill>
          <a:blip r:embed="rId4"/>
          <a:stretch>
            <a:fillRect/>
          </a:stretch>
        </p:blipFill>
        <p:spPr>
          <a:xfrm>
            <a:off x="1842397" y="2978990"/>
            <a:ext cx="8504029" cy="3699133"/>
          </a:xfrm>
          <a:prstGeom prst="rect">
            <a:avLst/>
          </a:prstGeom>
        </p:spPr>
      </p:pic>
    </p:spTree>
    <p:extLst>
      <p:ext uri="{BB962C8B-B14F-4D97-AF65-F5344CB8AC3E}">
        <p14:creationId xmlns:p14="http://schemas.microsoft.com/office/powerpoint/2010/main" val="2456691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BFA367A9-735F-B547-DD68-A1349959ED28}"/>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0F4321EE-0A4A-6ED4-D36B-CAFB425B042B}"/>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Interactor Attributes</a:t>
            </a:r>
            <a:endParaRPr dirty="0"/>
          </a:p>
        </p:txBody>
      </p:sp>
      <p:sp>
        <p:nvSpPr>
          <p:cNvPr id="2" name="TextBox 1">
            <a:extLst>
              <a:ext uri="{FF2B5EF4-FFF2-40B4-BE49-F238E27FC236}">
                <a16:creationId xmlns:a16="http://schemas.microsoft.com/office/drawing/2014/main" id="{7DC28DC8-F78A-512F-9EF1-7698442477FD}"/>
              </a:ext>
            </a:extLst>
          </p:cNvPr>
          <p:cNvSpPr txBox="1"/>
          <p:nvPr/>
        </p:nvSpPr>
        <p:spPr>
          <a:xfrm>
            <a:off x="455618" y="1540043"/>
            <a:ext cx="2806277" cy="1015663"/>
          </a:xfrm>
          <a:prstGeom prst="rect">
            <a:avLst/>
          </a:prstGeom>
          <a:noFill/>
        </p:spPr>
        <p:txBody>
          <a:bodyPr wrap="square" rtlCol="0">
            <a:spAutoFit/>
          </a:bodyPr>
          <a:lstStyle/>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interactor type</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person</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analog</a:t>
            </a:r>
          </a:p>
        </p:txBody>
      </p:sp>
      <p:sp>
        <p:nvSpPr>
          <p:cNvPr id="4" name="Rectangle 3">
            <a:extLst>
              <a:ext uri="{FF2B5EF4-FFF2-40B4-BE49-F238E27FC236}">
                <a16:creationId xmlns:a16="http://schemas.microsoft.com/office/drawing/2014/main" id="{D842AF9D-E318-8F46-8DC0-A02A9C7E0B0A}"/>
              </a:ext>
            </a:extLst>
          </p:cNvPr>
          <p:cNvSpPr/>
          <p:nvPr/>
        </p:nvSpPr>
        <p:spPr>
          <a:xfrm>
            <a:off x="10662653" y="395706"/>
            <a:ext cx="1278021" cy="9678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interactor</a:t>
            </a:r>
          </a:p>
        </p:txBody>
      </p:sp>
    </p:spTree>
    <p:extLst>
      <p:ext uri="{BB962C8B-B14F-4D97-AF65-F5344CB8AC3E}">
        <p14:creationId xmlns:p14="http://schemas.microsoft.com/office/powerpoint/2010/main" val="842388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1AFAD59F-3C76-C01D-85B8-7DFAD2D9DF91}"/>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F3F1B9FE-4ADD-A09E-CECD-4DD27B65BE5C}"/>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Interactor Attributes</a:t>
            </a:r>
            <a:endParaRPr dirty="0"/>
          </a:p>
        </p:txBody>
      </p:sp>
      <p:sp>
        <p:nvSpPr>
          <p:cNvPr id="4" name="Rectangle 3">
            <a:extLst>
              <a:ext uri="{FF2B5EF4-FFF2-40B4-BE49-F238E27FC236}">
                <a16:creationId xmlns:a16="http://schemas.microsoft.com/office/drawing/2014/main" id="{6DB73925-4405-19EB-1447-319316BD7C94}"/>
              </a:ext>
            </a:extLst>
          </p:cNvPr>
          <p:cNvSpPr/>
          <p:nvPr/>
        </p:nvSpPr>
        <p:spPr>
          <a:xfrm>
            <a:off x="10662653" y="395706"/>
            <a:ext cx="1278021" cy="9678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interactor</a:t>
            </a:r>
          </a:p>
        </p:txBody>
      </p:sp>
      <p:pic>
        <p:nvPicPr>
          <p:cNvPr id="6" name="Picture 5" descr="A close-up of a sign&#10;&#10;AI-generated content may be incorrect.">
            <a:extLst>
              <a:ext uri="{FF2B5EF4-FFF2-40B4-BE49-F238E27FC236}">
                <a16:creationId xmlns:a16="http://schemas.microsoft.com/office/drawing/2014/main" id="{4B9AB55A-AF95-F98B-36ED-05ACB0387C03}"/>
              </a:ext>
            </a:extLst>
          </p:cNvPr>
          <p:cNvPicPr>
            <a:picLocks noChangeAspect="1"/>
          </p:cNvPicPr>
          <p:nvPr/>
        </p:nvPicPr>
        <p:blipFill>
          <a:blip r:embed="rId3"/>
          <a:stretch>
            <a:fillRect/>
          </a:stretch>
        </p:blipFill>
        <p:spPr>
          <a:xfrm>
            <a:off x="455374" y="2116934"/>
            <a:ext cx="3968708" cy="346845"/>
          </a:xfrm>
          <a:prstGeom prst="rect">
            <a:avLst/>
          </a:prstGeom>
        </p:spPr>
      </p:pic>
      <p:pic>
        <p:nvPicPr>
          <p:cNvPr id="7" name="Picture 6" descr="A diagram of a computer system&#10;&#10;AI-generated content may be incorrect.">
            <a:extLst>
              <a:ext uri="{FF2B5EF4-FFF2-40B4-BE49-F238E27FC236}">
                <a16:creationId xmlns:a16="http://schemas.microsoft.com/office/drawing/2014/main" id="{736F6B28-7DF1-2020-B9D5-9426E782EECF}"/>
              </a:ext>
            </a:extLst>
          </p:cNvPr>
          <p:cNvPicPr>
            <a:picLocks noChangeAspect="1"/>
          </p:cNvPicPr>
          <p:nvPr/>
        </p:nvPicPr>
        <p:blipFill>
          <a:blip r:embed="rId4"/>
          <a:srcRect l="52802" t="18051" r="-462" b="19643"/>
          <a:stretch/>
        </p:blipFill>
        <p:spPr>
          <a:xfrm>
            <a:off x="4539932" y="2831156"/>
            <a:ext cx="3108960" cy="3566160"/>
          </a:xfrm>
          <a:prstGeom prst="rect">
            <a:avLst/>
          </a:prstGeom>
        </p:spPr>
      </p:pic>
    </p:spTree>
    <p:extLst>
      <p:ext uri="{BB962C8B-B14F-4D97-AF65-F5344CB8AC3E}">
        <p14:creationId xmlns:p14="http://schemas.microsoft.com/office/powerpoint/2010/main" val="1055170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531356B8-F794-7D4E-13AE-B12EED779841}"/>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8B636839-73BB-3439-329E-42C6A23C66AA}"/>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Boundary Attributes</a:t>
            </a:r>
            <a:endParaRPr dirty="0"/>
          </a:p>
        </p:txBody>
      </p:sp>
      <p:sp>
        <p:nvSpPr>
          <p:cNvPr id="2" name="TextBox 1">
            <a:extLst>
              <a:ext uri="{FF2B5EF4-FFF2-40B4-BE49-F238E27FC236}">
                <a16:creationId xmlns:a16="http://schemas.microsoft.com/office/drawing/2014/main" id="{1447DA00-4C1B-BD88-549F-254BF43FD821}"/>
              </a:ext>
            </a:extLst>
          </p:cNvPr>
          <p:cNvSpPr txBox="1"/>
          <p:nvPr/>
        </p:nvSpPr>
        <p:spPr>
          <a:xfrm>
            <a:off x="455618" y="1540043"/>
            <a:ext cx="2806277" cy="2246769"/>
          </a:xfrm>
          <a:prstGeom prst="rect">
            <a:avLst/>
          </a:prstGeom>
          <a:noFill/>
        </p:spPr>
        <p:txBody>
          <a:bodyPr wrap="square" rtlCol="0">
            <a:spAutoFit/>
          </a:bodyPr>
          <a:lstStyle/>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boundary type</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machine</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network</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interprocess</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OS</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resource</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external interactor</a:t>
            </a:r>
          </a:p>
        </p:txBody>
      </p:sp>
      <p:grpSp>
        <p:nvGrpSpPr>
          <p:cNvPr id="7" name="Group 6">
            <a:extLst>
              <a:ext uri="{FF2B5EF4-FFF2-40B4-BE49-F238E27FC236}">
                <a16:creationId xmlns:a16="http://schemas.microsoft.com/office/drawing/2014/main" id="{17E519C6-5E24-2BE1-07BE-FBBCC8231C7F}"/>
              </a:ext>
            </a:extLst>
          </p:cNvPr>
          <p:cNvGrpSpPr/>
          <p:nvPr/>
        </p:nvGrpSpPr>
        <p:grpSpPr>
          <a:xfrm>
            <a:off x="10585779" y="-93580"/>
            <a:ext cx="1251284" cy="2074779"/>
            <a:chOff x="7192211" y="1275347"/>
            <a:chExt cx="1251284" cy="2074779"/>
          </a:xfrm>
        </p:grpSpPr>
        <p:sp>
          <p:nvSpPr>
            <p:cNvPr id="4" name="Arc 3">
              <a:extLst>
                <a:ext uri="{FF2B5EF4-FFF2-40B4-BE49-F238E27FC236}">
                  <a16:creationId xmlns:a16="http://schemas.microsoft.com/office/drawing/2014/main" id="{07EF3969-C3CA-2CA9-3CCE-65385C28BA22}"/>
                </a:ext>
              </a:extLst>
            </p:cNvPr>
            <p:cNvSpPr/>
            <p:nvPr/>
          </p:nvSpPr>
          <p:spPr>
            <a:xfrm>
              <a:off x="7192211" y="1275347"/>
              <a:ext cx="1251284" cy="2074779"/>
            </a:xfrm>
            <a:prstGeom prst="arc">
              <a:avLst>
                <a:gd name="adj1" fmla="val 17990059"/>
                <a:gd name="adj2" fmla="val 3779206"/>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1DF3888-AEEF-2BD0-5182-270949DE3DE4}"/>
                </a:ext>
              </a:extLst>
            </p:cNvPr>
            <p:cNvSpPr txBox="1"/>
            <p:nvPr/>
          </p:nvSpPr>
          <p:spPr>
            <a:xfrm>
              <a:off x="7480968" y="2158847"/>
              <a:ext cx="962527" cy="307777"/>
            </a:xfrm>
            <a:prstGeom prst="rect">
              <a:avLst/>
            </a:prstGeom>
            <a:noFill/>
          </p:spPr>
          <p:txBody>
            <a:bodyPr wrap="square">
              <a:spAutoFit/>
            </a:bodyPr>
            <a:lstStyle/>
            <a:p>
              <a:pPr algn="ct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boundary</a:t>
              </a:r>
              <a:endParaRPr lang="en-US" dirty="0">
                <a:solidFill>
                  <a:srgbClr val="FF0000"/>
                </a:solidFill>
              </a:endParaRPr>
            </a:p>
          </p:txBody>
        </p:sp>
      </p:grpSp>
    </p:spTree>
    <p:extLst>
      <p:ext uri="{BB962C8B-B14F-4D97-AF65-F5344CB8AC3E}">
        <p14:creationId xmlns:p14="http://schemas.microsoft.com/office/powerpoint/2010/main" val="1234843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E6BBFE64-9AF0-2574-A4E6-774232872416}"/>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BBA6C80F-FF5D-20EF-05D9-047393DC658E}"/>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Boundary Attributes</a:t>
            </a:r>
            <a:endParaRPr dirty="0"/>
          </a:p>
        </p:txBody>
      </p:sp>
      <p:grpSp>
        <p:nvGrpSpPr>
          <p:cNvPr id="7" name="Group 6">
            <a:extLst>
              <a:ext uri="{FF2B5EF4-FFF2-40B4-BE49-F238E27FC236}">
                <a16:creationId xmlns:a16="http://schemas.microsoft.com/office/drawing/2014/main" id="{3E2B4C73-A13B-DCF3-3A3A-D31B34A6CA2B}"/>
              </a:ext>
            </a:extLst>
          </p:cNvPr>
          <p:cNvGrpSpPr/>
          <p:nvPr/>
        </p:nvGrpSpPr>
        <p:grpSpPr>
          <a:xfrm>
            <a:off x="10585779" y="-93580"/>
            <a:ext cx="1251284" cy="2074779"/>
            <a:chOff x="7192211" y="1275347"/>
            <a:chExt cx="1251284" cy="2074779"/>
          </a:xfrm>
        </p:grpSpPr>
        <p:sp>
          <p:nvSpPr>
            <p:cNvPr id="4" name="Arc 3">
              <a:extLst>
                <a:ext uri="{FF2B5EF4-FFF2-40B4-BE49-F238E27FC236}">
                  <a16:creationId xmlns:a16="http://schemas.microsoft.com/office/drawing/2014/main" id="{6E9C6DCB-13E1-1886-D42D-3DAF183AA418}"/>
                </a:ext>
              </a:extLst>
            </p:cNvPr>
            <p:cNvSpPr/>
            <p:nvPr/>
          </p:nvSpPr>
          <p:spPr>
            <a:xfrm>
              <a:off x="7192211" y="1275347"/>
              <a:ext cx="1251284" cy="2074779"/>
            </a:xfrm>
            <a:prstGeom prst="arc">
              <a:avLst>
                <a:gd name="adj1" fmla="val 17990059"/>
                <a:gd name="adj2" fmla="val 3779206"/>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42A84165-706F-2C9C-B8B2-15F05DF5CBF2}"/>
                </a:ext>
              </a:extLst>
            </p:cNvPr>
            <p:cNvSpPr txBox="1"/>
            <p:nvPr/>
          </p:nvSpPr>
          <p:spPr>
            <a:xfrm>
              <a:off x="7480968" y="2158847"/>
              <a:ext cx="962527" cy="307777"/>
            </a:xfrm>
            <a:prstGeom prst="rect">
              <a:avLst/>
            </a:prstGeom>
            <a:noFill/>
          </p:spPr>
          <p:txBody>
            <a:bodyPr wrap="square">
              <a:spAutoFit/>
            </a:bodyPr>
            <a:lstStyle/>
            <a:p>
              <a:pPr algn="ctr"/>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boundary</a:t>
              </a:r>
              <a:endParaRPr lang="en-US" dirty="0">
                <a:solidFill>
                  <a:srgbClr val="FF0000"/>
                </a:solidFill>
              </a:endParaRPr>
            </a:p>
          </p:txBody>
        </p:sp>
      </p:grpSp>
      <p:pic>
        <p:nvPicPr>
          <p:cNvPr id="8" name="Picture 7" descr="A screenshot of a computer&#10;&#10;AI-generated content may be incorrect.">
            <a:extLst>
              <a:ext uri="{FF2B5EF4-FFF2-40B4-BE49-F238E27FC236}">
                <a16:creationId xmlns:a16="http://schemas.microsoft.com/office/drawing/2014/main" id="{57E606C2-C3D8-C167-1D1D-158BC4726393}"/>
              </a:ext>
            </a:extLst>
          </p:cNvPr>
          <p:cNvPicPr>
            <a:picLocks noChangeAspect="1"/>
          </p:cNvPicPr>
          <p:nvPr/>
        </p:nvPicPr>
        <p:blipFill>
          <a:blip r:embed="rId3"/>
          <a:stretch>
            <a:fillRect/>
          </a:stretch>
        </p:blipFill>
        <p:spPr>
          <a:xfrm>
            <a:off x="455374" y="1539347"/>
            <a:ext cx="6611055" cy="826381"/>
          </a:xfrm>
          <a:prstGeom prst="rect">
            <a:avLst/>
          </a:prstGeom>
        </p:spPr>
      </p:pic>
      <p:pic>
        <p:nvPicPr>
          <p:cNvPr id="9" name="Picture 8" descr="A diagram of a computer system&#10;&#10;AI-generated content may be incorrect.">
            <a:extLst>
              <a:ext uri="{FF2B5EF4-FFF2-40B4-BE49-F238E27FC236}">
                <a16:creationId xmlns:a16="http://schemas.microsoft.com/office/drawing/2014/main" id="{BEF766D3-F935-C60C-3FBF-0841D03384B3}"/>
              </a:ext>
            </a:extLst>
          </p:cNvPr>
          <p:cNvPicPr>
            <a:picLocks noChangeAspect="1"/>
          </p:cNvPicPr>
          <p:nvPr/>
        </p:nvPicPr>
        <p:blipFill>
          <a:blip r:embed="rId4"/>
          <a:srcRect l="24769" t="16449" r="-466" b="13257"/>
          <a:stretch/>
        </p:blipFill>
        <p:spPr>
          <a:xfrm>
            <a:off x="1229471" y="2551845"/>
            <a:ext cx="4937760" cy="4023360"/>
          </a:xfrm>
          <a:prstGeom prst="rect">
            <a:avLst/>
          </a:prstGeom>
        </p:spPr>
      </p:pic>
      <p:pic>
        <p:nvPicPr>
          <p:cNvPr id="10" name="Picture 9" descr="A diagram of a diagram&#10;&#10;AI-generated content may be incorrect.">
            <a:extLst>
              <a:ext uri="{FF2B5EF4-FFF2-40B4-BE49-F238E27FC236}">
                <a16:creationId xmlns:a16="http://schemas.microsoft.com/office/drawing/2014/main" id="{CF79ADCE-4DCD-ABE9-CC3A-77A46941B483}"/>
              </a:ext>
            </a:extLst>
          </p:cNvPr>
          <p:cNvPicPr>
            <a:picLocks noChangeAspect="1"/>
          </p:cNvPicPr>
          <p:nvPr/>
        </p:nvPicPr>
        <p:blipFill>
          <a:blip r:embed="rId5"/>
          <a:srcRect l="14069" t="-5" r="57369" b="59530"/>
          <a:stretch/>
        </p:blipFill>
        <p:spPr>
          <a:xfrm>
            <a:off x="7485216" y="3162663"/>
            <a:ext cx="3474138" cy="2801724"/>
          </a:xfrm>
          <a:prstGeom prst="rect">
            <a:avLst/>
          </a:prstGeom>
        </p:spPr>
      </p:pic>
    </p:spTree>
    <p:extLst>
      <p:ext uri="{BB962C8B-B14F-4D97-AF65-F5344CB8AC3E}">
        <p14:creationId xmlns:p14="http://schemas.microsoft.com/office/powerpoint/2010/main" val="1956301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00F2777C-85EC-054D-6D5F-FC20D32CC295}"/>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6977DDDF-1475-51A5-7CC4-2ED7ED59AB85}"/>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Data Flow Attributes</a:t>
            </a:r>
            <a:endParaRPr dirty="0"/>
          </a:p>
        </p:txBody>
      </p:sp>
      <p:sp>
        <p:nvSpPr>
          <p:cNvPr id="2" name="TextBox 1">
            <a:extLst>
              <a:ext uri="{FF2B5EF4-FFF2-40B4-BE49-F238E27FC236}">
                <a16:creationId xmlns:a16="http://schemas.microsoft.com/office/drawing/2014/main" id="{F7B0A314-976B-AF56-3760-7689D09DBDA9}"/>
              </a:ext>
            </a:extLst>
          </p:cNvPr>
          <p:cNvSpPr txBox="1"/>
          <p:nvPr/>
        </p:nvSpPr>
        <p:spPr>
          <a:xfrm>
            <a:off x="455618" y="1540043"/>
            <a:ext cx="3860752" cy="4093428"/>
          </a:xfrm>
          <a:prstGeom prst="rect">
            <a:avLst/>
          </a:prstGeom>
          <a:noFill/>
        </p:spPr>
        <p:txBody>
          <a:bodyPr wrap="square" rtlCol="0">
            <a:spAutoFit/>
          </a:bodyPr>
          <a:lstStyle/>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requires acknowledgement</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has sequence numbers</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has authenticated source</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has authenticated destination</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is safety critical</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integrity check</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none</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simple (CRC)</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cryptographic</a:t>
            </a:r>
          </a:p>
          <a:p>
            <a:pPr marL="228600" indent="-22860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encryption</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none</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symmetric</a:t>
            </a:r>
          </a:p>
          <a:p>
            <a:pPr marL="458788" lvl="1" indent="-230188">
              <a:buSzPct val="65000"/>
              <a:buFont typeface="Courier New" panose="02070309020205020404" pitchFamily="49" charset="0"/>
              <a:buChar char="o"/>
            </a:pPr>
            <a:r>
              <a:rPr lang="en-US" sz="2000" dirty="0">
                <a:latin typeface="Roboto" panose="02000000000000000000" pitchFamily="2" charset="0"/>
                <a:ea typeface="Roboto" panose="02000000000000000000" pitchFamily="2" charset="0"/>
                <a:cs typeface="Roboto" panose="02000000000000000000" pitchFamily="2" charset="0"/>
              </a:rPr>
              <a:t>asymmetric</a:t>
            </a:r>
          </a:p>
        </p:txBody>
      </p:sp>
      <p:grpSp>
        <p:nvGrpSpPr>
          <p:cNvPr id="11" name="Group 10">
            <a:extLst>
              <a:ext uri="{FF2B5EF4-FFF2-40B4-BE49-F238E27FC236}">
                <a16:creationId xmlns:a16="http://schemas.microsoft.com/office/drawing/2014/main" id="{FD949C49-258B-F9A4-1817-EE4094591CAE}"/>
              </a:ext>
            </a:extLst>
          </p:cNvPr>
          <p:cNvGrpSpPr/>
          <p:nvPr/>
        </p:nvGrpSpPr>
        <p:grpSpPr>
          <a:xfrm>
            <a:off x="10018296" y="429860"/>
            <a:ext cx="2056063" cy="899566"/>
            <a:chOff x="9627938" y="1926518"/>
            <a:chExt cx="2056063" cy="899566"/>
          </a:xfrm>
        </p:grpSpPr>
        <p:sp>
          <p:nvSpPr>
            <p:cNvPr id="6" name="Arc 5">
              <a:extLst>
                <a:ext uri="{FF2B5EF4-FFF2-40B4-BE49-F238E27FC236}">
                  <a16:creationId xmlns:a16="http://schemas.microsoft.com/office/drawing/2014/main" id="{1C8C6431-E511-DA51-4F97-A92FC3952BB2}"/>
                </a:ext>
              </a:extLst>
            </p:cNvPr>
            <p:cNvSpPr/>
            <p:nvPr/>
          </p:nvSpPr>
          <p:spPr>
            <a:xfrm>
              <a:off x="9753601" y="1931209"/>
              <a:ext cx="1930400" cy="571359"/>
            </a:xfrm>
            <a:prstGeom prst="arc">
              <a:avLst>
                <a:gd name="adj1" fmla="val 11061930"/>
                <a:gd name="adj2" fmla="val 20992111"/>
              </a:avLst>
            </a:prstGeom>
            <a:ln w="28575">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68C186F7-AE56-3F84-DE39-D5BA040D3B0C}"/>
                </a:ext>
              </a:extLst>
            </p:cNvPr>
            <p:cNvSpPr/>
            <p:nvPr/>
          </p:nvSpPr>
          <p:spPr>
            <a:xfrm rot="10800000">
              <a:off x="9627938" y="2254725"/>
              <a:ext cx="1930400" cy="571359"/>
            </a:xfrm>
            <a:prstGeom prst="arc">
              <a:avLst>
                <a:gd name="adj1" fmla="val 11061930"/>
                <a:gd name="adj2" fmla="val 20992111"/>
              </a:avLst>
            </a:prstGeom>
            <a:ln w="28575">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84DD3C1-C3A3-A89B-DCC8-C150F84E44F6}"/>
                </a:ext>
              </a:extLst>
            </p:cNvPr>
            <p:cNvSpPr txBox="1"/>
            <p:nvPr/>
          </p:nvSpPr>
          <p:spPr>
            <a:xfrm>
              <a:off x="9753601" y="1926518"/>
              <a:ext cx="1804737" cy="307777"/>
            </a:xfrm>
            <a:prstGeom prst="rect">
              <a:avLst/>
            </a:prstGeom>
            <a:noFill/>
            <a:ln>
              <a:noFill/>
            </a:ln>
          </p:spPr>
          <p:txBody>
            <a:bodyPr wrap="square">
              <a:spAutoFit/>
            </a:bodyPr>
            <a:lstStyle/>
            <a:p>
              <a:pPr algn="ctr"/>
              <a:r>
                <a:rPr lang="en-US"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data flow</a:t>
              </a:r>
              <a:endParaRPr lang="en-US" dirty="0">
                <a:solidFill>
                  <a:schemeClr val="tx2">
                    <a:lumMod val="75000"/>
                  </a:schemeClr>
                </a:solidFill>
              </a:endParaRPr>
            </a:p>
          </p:txBody>
        </p:sp>
        <p:sp>
          <p:nvSpPr>
            <p:cNvPr id="9" name="TextBox 8">
              <a:extLst>
                <a:ext uri="{FF2B5EF4-FFF2-40B4-BE49-F238E27FC236}">
                  <a16:creationId xmlns:a16="http://schemas.microsoft.com/office/drawing/2014/main" id="{31205FC4-ADB1-9622-1F32-3E81DEC76943}"/>
                </a:ext>
              </a:extLst>
            </p:cNvPr>
            <p:cNvSpPr txBox="1"/>
            <p:nvPr/>
          </p:nvSpPr>
          <p:spPr>
            <a:xfrm>
              <a:off x="9753601" y="2502568"/>
              <a:ext cx="1804737" cy="307777"/>
            </a:xfrm>
            <a:prstGeom prst="rect">
              <a:avLst/>
            </a:prstGeom>
            <a:noFill/>
          </p:spPr>
          <p:txBody>
            <a:bodyPr wrap="square">
              <a:spAutoFit/>
            </a:bodyPr>
            <a:lstStyle/>
            <a:p>
              <a:pPr algn="ctr"/>
              <a:r>
                <a:rPr lang="en-US"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data flow</a:t>
              </a:r>
              <a:endParaRPr lang="en-US" dirty="0">
                <a:solidFill>
                  <a:schemeClr val="tx2">
                    <a:lumMod val="75000"/>
                  </a:schemeClr>
                </a:solidFill>
              </a:endParaRPr>
            </a:p>
          </p:txBody>
        </p:sp>
      </p:grpSp>
      <p:pic>
        <p:nvPicPr>
          <p:cNvPr id="3" name="Picture 2" descr="A diagram of a computer data processing&#10;&#10;AI-generated content may be incorrect.">
            <a:extLst>
              <a:ext uri="{FF2B5EF4-FFF2-40B4-BE49-F238E27FC236}">
                <a16:creationId xmlns:a16="http://schemas.microsoft.com/office/drawing/2014/main" id="{E1304A10-F72D-DB6C-8A91-AC7D57566776}"/>
              </a:ext>
            </a:extLst>
          </p:cNvPr>
          <p:cNvPicPr>
            <a:picLocks noChangeAspect="1"/>
          </p:cNvPicPr>
          <p:nvPr/>
        </p:nvPicPr>
        <p:blipFill>
          <a:blip r:embed="rId3"/>
          <a:stretch>
            <a:fillRect/>
          </a:stretch>
        </p:blipFill>
        <p:spPr>
          <a:xfrm>
            <a:off x="4214446" y="1349855"/>
            <a:ext cx="6249066" cy="5288902"/>
          </a:xfrm>
          <a:prstGeom prst="rect">
            <a:avLst/>
          </a:prstGeom>
        </p:spPr>
      </p:pic>
    </p:spTree>
    <p:extLst>
      <p:ext uri="{BB962C8B-B14F-4D97-AF65-F5344CB8AC3E}">
        <p14:creationId xmlns:p14="http://schemas.microsoft.com/office/powerpoint/2010/main" val="1756830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325CF8B-3AEB-C8FB-3B39-B59C981CF1F6}"/>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FEF81D3F-911E-5203-7C36-A9224AF4232C}"/>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Introduction</a:t>
            </a:r>
            <a:endParaRPr sz="6600" dirty="0"/>
          </a:p>
        </p:txBody>
      </p:sp>
    </p:spTree>
    <p:extLst>
      <p:ext uri="{BB962C8B-B14F-4D97-AF65-F5344CB8AC3E}">
        <p14:creationId xmlns:p14="http://schemas.microsoft.com/office/powerpoint/2010/main" val="925773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4C174DC1-3B34-550B-143F-3D26F356EDD2}"/>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D71AA15C-BE75-DD93-033B-C38B9C34F9DC}"/>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Data Flow Attributes</a:t>
            </a:r>
            <a:endParaRPr dirty="0"/>
          </a:p>
        </p:txBody>
      </p:sp>
      <p:grpSp>
        <p:nvGrpSpPr>
          <p:cNvPr id="11" name="Group 10">
            <a:extLst>
              <a:ext uri="{FF2B5EF4-FFF2-40B4-BE49-F238E27FC236}">
                <a16:creationId xmlns:a16="http://schemas.microsoft.com/office/drawing/2014/main" id="{D24B0899-96B0-2B0B-4A31-6D80CC2D1932}"/>
              </a:ext>
            </a:extLst>
          </p:cNvPr>
          <p:cNvGrpSpPr/>
          <p:nvPr/>
        </p:nvGrpSpPr>
        <p:grpSpPr>
          <a:xfrm>
            <a:off x="10018296" y="429860"/>
            <a:ext cx="2056063" cy="899566"/>
            <a:chOff x="9627938" y="1926518"/>
            <a:chExt cx="2056063" cy="899566"/>
          </a:xfrm>
        </p:grpSpPr>
        <p:sp>
          <p:nvSpPr>
            <p:cNvPr id="6" name="Arc 5">
              <a:extLst>
                <a:ext uri="{FF2B5EF4-FFF2-40B4-BE49-F238E27FC236}">
                  <a16:creationId xmlns:a16="http://schemas.microsoft.com/office/drawing/2014/main" id="{9FC6AF03-3320-567F-BFF1-0AB1AE4B20BE}"/>
                </a:ext>
              </a:extLst>
            </p:cNvPr>
            <p:cNvSpPr/>
            <p:nvPr/>
          </p:nvSpPr>
          <p:spPr>
            <a:xfrm>
              <a:off x="9753601" y="1931209"/>
              <a:ext cx="1930400" cy="571359"/>
            </a:xfrm>
            <a:prstGeom prst="arc">
              <a:avLst>
                <a:gd name="adj1" fmla="val 11061930"/>
                <a:gd name="adj2" fmla="val 20992111"/>
              </a:avLst>
            </a:prstGeom>
            <a:ln w="28575">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91566541-60DD-B9C1-E569-41567062AC8F}"/>
                </a:ext>
              </a:extLst>
            </p:cNvPr>
            <p:cNvSpPr/>
            <p:nvPr/>
          </p:nvSpPr>
          <p:spPr>
            <a:xfrm rot="10800000">
              <a:off x="9627938" y="2254725"/>
              <a:ext cx="1930400" cy="571359"/>
            </a:xfrm>
            <a:prstGeom prst="arc">
              <a:avLst>
                <a:gd name="adj1" fmla="val 11061930"/>
                <a:gd name="adj2" fmla="val 20992111"/>
              </a:avLst>
            </a:prstGeom>
            <a:ln w="28575">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51FA0549-1520-4FBD-AB0B-0CF68644CBD0}"/>
                </a:ext>
              </a:extLst>
            </p:cNvPr>
            <p:cNvSpPr txBox="1"/>
            <p:nvPr/>
          </p:nvSpPr>
          <p:spPr>
            <a:xfrm>
              <a:off x="9753601" y="1926518"/>
              <a:ext cx="1804737" cy="307777"/>
            </a:xfrm>
            <a:prstGeom prst="rect">
              <a:avLst/>
            </a:prstGeom>
            <a:noFill/>
            <a:ln>
              <a:noFill/>
            </a:ln>
          </p:spPr>
          <p:txBody>
            <a:bodyPr wrap="square">
              <a:spAutoFit/>
            </a:bodyPr>
            <a:lstStyle/>
            <a:p>
              <a:pPr algn="ctr"/>
              <a:r>
                <a:rPr lang="en-US"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data flow</a:t>
              </a:r>
              <a:endParaRPr lang="en-US" dirty="0">
                <a:solidFill>
                  <a:schemeClr val="tx2">
                    <a:lumMod val="75000"/>
                  </a:schemeClr>
                </a:solidFill>
              </a:endParaRPr>
            </a:p>
          </p:txBody>
        </p:sp>
        <p:sp>
          <p:nvSpPr>
            <p:cNvPr id="9" name="TextBox 8">
              <a:extLst>
                <a:ext uri="{FF2B5EF4-FFF2-40B4-BE49-F238E27FC236}">
                  <a16:creationId xmlns:a16="http://schemas.microsoft.com/office/drawing/2014/main" id="{8F558F6C-1D97-A35C-FC96-B7278A82EF42}"/>
                </a:ext>
              </a:extLst>
            </p:cNvPr>
            <p:cNvSpPr txBox="1"/>
            <p:nvPr/>
          </p:nvSpPr>
          <p:spPr>
            <a:xfrm>
              <a:off x="9753601" y="2502568"/>
              <a:ext cx="1804737" cy="307777"/>
            </a:xfrm>
            <a:prstGeom prst="rect">
              <a:avLst/>
            </a:prstGeom>
            <a:noFill/>
          </p:spPr>
          <p:txBody>
            <a:bodyPr wrap="square">
              <a:spAutoFit/>
            </a:bodyPr>
            <a:lstStyle/>
            <a:p>
              <a:pPr algn="ctr"/>
              <a:r>
                <a:rPr lang="en-US"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data flow</a:t>
              </a:r>
              <a:endParaRPr lang="en-US" dirty="0">
                <a:solidFill>
                  <a:schemeClr val="tx2">
                    <a:lumMod val="75000"/>
                  </a:schemeClr>
                </a:solidFill>
              </a:endParaRPr>
            </a:p>
          </p:txBody>
        </p:sp>
      </p:grpSp>
      <p:pic>
        <p:nvPicPr>
          <p:cNvPr id="12" name="Picture 11" descr="A table of data with text&#10;&#10;AI-generated content may be incorrect.">
            <a:extLst>
              <a:ext uri="{FF2B5EF4-FFF2-40B4-BE49-F238E27FC236}">
                <a16:creationId xmlns:a16="http://schemas.microsoft.com/office/drawing/2014/main" id="{A48DAEFE-E82D-04D0-BB04-78010B6FE97B}"/>
              </a:ext>
            </a:extLst>
          </p:cNvPr>
          <p:cNvPicPr>
            <a:picLocks noChangeAspect="1"/>
          </p:cNvPicPr>
          <p:nvPr/>
        </p:nvPicPr>
        <p:blipFill>
          <a:blip r:embed="rId3"/>
          <a:srcRect l="-6" t="-2" r="69211" b="46653"/>
          <a:stretch/>
        </p:blipFill>
        <p:spPr>
          <a:xfrm>
            <a:off x="455373" y="1577270"/>
            <a:ext cx="3840480" cy="4754880"/>
          </a:xfrm>
          <a:prstGeom prst="rect">
            <a:avLst/>
          </a:prstGeom>
        </p:spPr>
      </p:pic>
      <p:pic>
        <p:nvPicPr>
          <p:cNvPr id="13" name="Picture 12" descr="A table of data with text&#10;&#10;AI-generated content may be incorrect.">
            <a:extLst>
              <a:ext uri="{FF2B5EF4-FFF2-40B4-BE49-F238E27FC236}">
                <a16:creationId xmlns:a16="http://schemas.microsoft.com/office/drawing/2014/main" id="{ECDD3401-9102-EC38-2B4A-24077FCE02CC}"/>
              </a:ext>
            </a:extLst>
          </p:cNvPr>
          <p:cNvPicPr>
            <a:picLocks noChangeAspect="1"/>
          </p:cNvPicPr>
          <p:nvPr/>
        </p:nvPicPr>
        <p:blipFill>
          <a:blip r:embed="rId3"/>
          <a:srcRect l="41058" t="-2" r="-83" b="46653"/>
          <a:stretch/>
        </p:blipFill>
        <p:spPr>
          <a:xfrm>
            <a:off x="4383137" y="1577269"/>
            <a:ext cx="7360920" cy="4754880"/>
          </a:xfrm>
          <a:prstGeom prst="rect">
            <a:avLst/>
          </a:prstGeom>
        </p:spPr>
      </p:pic>
    </p:spTree>
    <p:extLst>
      <p:ext uri="{BB962C8B-B14F-4D97-AF65-F5344CB8AC3E}">
        <p14:creationId xmlns:p14="http://schemas.microsoft.com/office/powerpoint/2010/main" val="3821437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89BBEDFA-4FA5-44B4-6267-D67985EE84B8}"/>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5F68E906-FE89-514A-D9B9-631A2945D1C8}"/>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Data Flow Attributes</a:t>
            </a:r>
            <a:endParaRPr dirty="0"/>
          </a:p>
        </p:txBody>
      </p:sp>
      <p:grpSp>
        <p:nvGrpSpPr>
          <p:cNvPr id="11" name="Group 10">
            <a:extLst>
              <a:ext uri="{FF2B5EF4-FFF2-40B4-BE49-F238E27FC236}">
                <a16:creationId xmlns:a16="http://schemas.microsoft.com/office/drawing/2014/main" id="{4997F6C0-DA18-37AD-068B-259B3CAD99E9}"/>
              </a:ext>
            </a:extLst>
          </p:cNvPr>
          <p:cNvGrpSpPr/>
          <p:nvPr/>
        </p:nvGrpSpPr>
        <p:grpSpPr>
          <a:xfrm>
            <a:off x="10018296" y="429860"/>
            <a:ext cx="2056063" cy="899566"/>
            <a:chOff x="9627938" y="1926518"/>
            <a:chExt cx="2056063" cy="899566"/>
          </a:xfrm>
        </p:grpSpPr>
        <p:sp>
          <p:nvSpPr>
            <p:cNvPr id="6" name="Arc 5">
              <a:extLst>
                <a:ext uri="{FF2B5EF4-FFF2-40B4-BE49-F238E27FC236}">
                  <a16:creationId xmlns:a16="http://schemas.microsoft.com/office/drawing/2014/main" id="{A538D050-F1A1-5FED-9487-82012AA06D28}"/>
                </a:ext>
              </a:extLst>
            </p:cNvPr>
            <p:cNvSpPr/>
            <p:nvPr/>
          </p:nvSpPr>
          <p:spPr>
            <a:xfrm>
              <a:off x="9753601" y="1931209"/>
              <a:ext cx="1930400" cy="571359"/>
            </a:xfrm>
            <a:prstGeom prst="arc">
              <a:avLst>
                <a:gd name="adj1" fmla="val 11061930"/>
                <a:gd name="adj2" fmla="val 20992111"/>
              </a:avLst>
            </a:prstGeom>
            <a:ln w="28575">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C758963C-AA2F-B2EF-0388-F783736FA70C}"/>
                </a:ext>
              </a:extLst>
            </p:cNvPr>
            <p:cNvSpPr/>
            <p:nvPr/>
          </p:nvSpPr>
          <p:spPr>
            <a:xfrm rot="10800000">
              <a:off x="9627938" y="2254725"/>
              <a:ext cx="1930400" cy="571359"/>
            </a:xfrm>
            <a:prstGeom prst="arc">
              <a:avLst>
                <a:gd name="adj1" fmla="val 11061930"/>
                <a:gd name="adj2" fmla="val 20992111"/>
              </a:avLst>
            </a:prstGeom>
            <a:ln w="28575">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FF9FB86-F962-F3DC-6F1F-E94601E01483}"/>
                </a:ext>
              </a:extLst>
            </p:cNvPr>
            <p:cNvSpPr txBox="1"/>
            <p:nvPr/>
          </p:nvSpPr>
          <p:spPr>
            <a:xfrm>
              <a:off x="9753601" y="1926518"/>
              <a:ext cx="1804737" cy="307777"/>
            </a:xfrm>
            <a:prstGeom prst="rect">
              <a:avLst/>
            </a:prstGeom>
            <a:noFill/>
            <a:ln>
              <a:noFill/>
            </a:ln>
          </p:spPr>
          <p:txBody>
            <a:bodyPr wrap="square">
              <a:spAutoFit/>
            </a:bodyPr>
            <a:lstStyle/>
            <a:p>
              <a:pPr algn="ctr"/>
              <a:r>
                <a:rPr lang="en-US"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data flow</a:t>
              </a:r>
              <a:endParaRPr lang="en-US" dirty="0">
                <a:solidFill>
                  <a:schemeClr val="tx2">
                    <a:lumMod val="75000"/>
                  </a:schemeClr>
                </a:solidFill>
              </a:endParaRPr>
            </a:p>
          </p:txBody>
        </p:sp>
        <p:sp>
          <p:nvSpPr>
            <p:cNvPr id="9" name="TextBox 8">
              <a:extLst>
                <a:ext uri="{FF2B5EF4-FFF2-40B4-BE49-F238E27FC236}">
                  <a16:creationId xmlns:a16="http://schemas.microsoft.com/office/drawing/2014/main" id="{EA92DE80-5C92-0E98-5432-06FBE70124B5}"/>
                </a:ext>
              </a:extLst>
            </p:cNvPr>
            <p:cNvSpPr txBox="1"/>
            <p:nvPr/>
          </p:nvSpPr>
          <p:spPr>
            <a:xfrm>
              <a:off x="9753601" y="2502568"/>
              <a:ext cx="1804737" cy="307777"/>
            </a:xfrm>
            <a:prstGeom prst="rect">
              <a:avLst/>
            </a:prstGeom>
            <a:noFill/>
          </p:spPr>
          <p:txBody>
            <a:bodyPr wrap="square">
              <a:spAutoFit/>
            </a:bodyPr>
            <a:lstStyle/>
            <a:p>
              <a:pPr algn="ctr"/>
              <a:r>
                <a:rPr lang="en-US"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data flow</a:t>
              </a:r>
              <a:endParaRPr lang="en-US" dirty="0">
                <a:solidFill>
                  <a:schemeClr val="tx2">
                    <a:lumMod val="75000"/>
                  </a:schemeClr>
                </a:solidFill>
              </a:endParaRPr>
            </a:p>
          </p:txBody>
        </p:sp>
      </p:grpSp>
      <p:pic>
        <p:nvPicPr>
          <p:cNvPr id="12" name="Picture 11" descr="A table of data with text&#10;&#10;AI-generated content may be incorrect.">
            <a:extLst>
              <a:ext uri="{FF2B5EF4-FFF2-40B4-BE49-F238E27FC236}">
                <a16:creationId xmlns:a16="http://schemas.microsoft.com/office/drawing/2014/main" id="{B7B19916-8612-4919-B73B-BB1C3D09595B}"/>
              </a:ext>
            </a:extLst>
          </p:cNvPr>
          <p:cNvPicPr>
            <a:picLocks noChangeAspect="1"/>
          </p:cNvPicPr>
          <p:nvPr/>
        </p:nvPicPr>
        <p:blipFill>
          <a:blip r:embed="rId3"/>
          <a:srcRect l="-6" r="69211" b="93845"/>
          <a:stretch/>
        </p:blipFill>
        <p:spPr>
          <a:xfrm>
            <a:off x="455373" y="1577270"/>
            <a:ext cx="3840480" cy="548640"/>
          </a:xfrm>
          <a:prstGeom prst="rect">
            <a:avLst/>
          </a:prstGeom>
        </p:spPr>
      </p:pic>
      <p:pic>
        <p:nvPicPr>
          <p:cNvPr id="13" name="Picture 12" descr="A table of data with text&#10;&#10;AI-generated content may be incorrect.">
            <a:extLst>
              <a:ext uri="{FF2B5EF4-FFF2-40B4-BE49-F238E27FC236}">
                <a16:creationId xmlns:a16="http://schemas.microsoft.com/office/drawing/2014/main" id="{95E4FE32-C976-5586-BD1E-51490900EF39}"/>
              </a:ext>
            </a:extLst>
          </p:cNvPr>
          <p:cNvPicPr>
            <a:picLocks noChangeAspect="1"/>
          </p:cNvPicPr>
          <p:nvPr/>
        </p:nvPicPr>
        <p:blipFill>
          <a:blip r:embed="rId3"/>
          <a:srcRect l="41058" t="-2" r="-83" b="93846"/>
          <a:stretch/>
        </p:blipFill>
        <p:spPr>
          <a:xfrm>
            <a:off x="4383137" y="1577269"/>
            <a:ext cx="7360920" cy="548640"/>
          </a:xfrm>
          <a:prstGeom prst="rect">
            <a:avLst/>
          </a:prstGeom>
        </p:spPr>
      </p:pic>
      <p:pic>
        <p:nvPicPr>
          <p:cNvPr id="2" name="Picture 1" descr="A table of data with text&#10;&#10;AI-generated content may be incorrect.">
            <a:extLst>
              <a:ext uri="{FF2B5EF4-FFF2-40B4-BE49-F238E27FC236}">
                <a16:creationId xmlns:a16="http://schemas.microsoft.com/office/drawing/2014/main" id="{1354D3DE-49E9-87FE-6814-5198CE7009DF}"/>
              </a:ext>
            </a:extLst>
          </p:cNvPr>
          <p:cNvPicPr>
            <a:picLocks noChangeAspect="1"/>
          </p:cNvPicPr>
          <p:nvPr/>
        </p:nvPicPr>
        <p:blipFill>
          <a:blip r:embed="rId3"/>
          <a:srcRect l="-6" t="52835" r="69211" b="-25"/>
          <a:stretch/>
        </p:blipFill>
        <p:spPr>
          <a:xfrm>
            <a:off x="455373" y="2097165"/>
            <a:ext cx="3840480" cy="4206240"/>
          </a:xfrm>
          <a:prstGeom prst="rect">
            <a:avLst/>
          </a:prstGeom>
        </p:spPr>
      </p:pic>
      <p:pic>
        <p:nvPicPr>
          <p:cNvPr id="3" name="Picture 2" descr="A table of data with text&#10;&#10;AI-generated content may be incorrect.">
            <a:extLst>
              <a:ext uri="{FF2B5EF4-FFF2-40B4-BE49-F238E27FC236}">
                <a16:creationId xmlns:a16="http://schemas.microsoft.com/office/drawing/2014/main" id="{2E494320-86FA-A158-9F8D-F206C075F9CD}"/>
              </a:ext>
            </a:extLst>
          </p:cNvPr>
          <p:cNvPicPr>
            <a:picLocks noChangeAspect="1"/>
          </p:cNvPicPr>
          <p:nvPr/>
        </p:nvPicPr>
        <p:blipFill>
          <a:blip r:embed="rId3"/>
          <a:srcRect l="41058" t="52833" r="-83" b="-23"/>
          <a:stretch/>
        </p:blipFill>
        <p:spPr>
          <a:xfrm>
            <a:off x="4383137" y="2097164"/>
            <a:ext cx="7360920" cy="4206240"/>
          </a:xfrm>
          <a:prstGeom prst="rect">
            <a:avLst/>
          </a:prstGeom>
        </p:spPr>
      </p:pic>
    </p:spTree>
    <p:extLst>
      <p:ext uri="{BB962C8B-B14F-4D97-AF65-F5344CB8AC3E}">
        <p14:creationId xmlns:p14="http://schemas.microsoft.com/office/powerpoint/2010/main" val="4066974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OS-centric DFDs</a:t>
            </a:r>
            <a:endParaRPr sz="6600" dirty="0"/>
          </a:p>
        </p:txBody>
      </p:sp>
    </p:spTree>
    <p:extLst>
      <p:ext uri="{BB962C8B-B14F-4D97-AF65-F5344CB8AC3E}">
        <p14:creationId xmlns:p14="http://schemas.microsoft.com/office/powerpoint/2010/main" val="109849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4DDD7F33-67A4-A964-BF29-4CACE24DD87A}"/>
            </a:ext>
          </a:extLst>
        </p:cNvPr>
        <p:cNvGrpSpPr/>
        <p:nvPr/>
      </p:nvGrpSpPr>
      <p:grpSpPr>
        <a:xfrm>
          <a:off x="0" y="0"/>
          <a:ext cx="0" cy="0"/>
          <a:chOff x="0" y="0"/>
          <a:chExt cx="0" cy="0"/>
        </a:xfrm>
      </p:grpSpPr>
      <p:pic>
        <p:nvPicPr>
          <p:cNvPr id="9" name="Picture 8" descr="A diagram of a server&#10;&#10;AI-generated content may be incorrect.">
            <a:extLst>
              <a:ext uri="{FF2B5EF4-FFF2-40B4-BE49-F238E27FC236}">
                <a16:creationId xmlns:a16="http://schemas.microsoft.com/office/drawing/2014/main" id="{5EA94ED0-8A14-F1E0-B39D-B522C9A0BECB}"/>
              </a:ext>
            </a:extLst>
          </p:cNvPr>
          <p:cNvPicPr>
            <a:picLocks noChangeAspect="1"/>
          </p:cNvPicPr>
          <p:nvPr/>
        </p:nvPicPr>
        <p:blipFill>
          <a:blip r:embed="rId3"/>
          <a:stretch>
            <a:fillRect/>
          </a:stretch>
        </p:blipFill>
        <p:spPr>
          <a:xfrm>
            <a:off x="3387008" y="1090000"/>
            <a:ext cx="5882063" cy="5492611"/>
          </a:xfrm>
          <a:prstGeom prst="rect">
            <a:avLst/>
          </a:prstGeom>
        </p:spPr>
      </p:pic>
      <p:sp>
        <p:nvSpPr>
          <p:cNvPr id="1199" name="Google Shape;1199;p156">
            <a:extLst>
              <a:ext uri="{FF2B5EF4-FFF2-40B4-BE49-F238E27FC236}">
                <a16:creationId xmlns:a16="http://schemas.microsoft.com/office/drawing/2014/main" id="{B98762ED-4764-27EE-D1C9-360889BC8596}"/>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OS – Filesystem</a:t>
            </a:r>
            <a:endParaRPr dirty="0"/>
          </a:p>
        </p:txBody>
      </p:sp>
    </p:spTree>
    <p:extLst>
      <p:ext uri="{BB962C8B-B14F-4D97-AF65-F5344CB8AC3E}">
        <p14:creationId xmlns:p14="http://schemas.microsoft.com/office/powerpoint/2010/main" val="591473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1CDBE906-0772-B1FE-B774-34B7A6D76AD1}"/>
            </a:ext>
          </a:extLst>
        </p:cNvPr>
        <p:cNvGrpSpPr/>
        <p:nvPr/>
      </p:nvGrpSpPr>
      <p:grpSpPr>
        <a:xfrm>
          <a:off x="0" y="0"/>
          <a:ext cx="0" cy="0"/>
          <a:chOff x="0" y="0"/>
          <a:chExt cx="0" cy="0"/>
        </a:xfrm>
      </p:grpSpPr>
      <p:pic>
        <p:nvPicPr>
          <p:cNvPr id="5" name="Picture 4" descr="A screen shot of a computer&#10;&#10;AI-generated content may be incorrect.">
            <a:extLst>
              <a:ext uri="{FF2B5EF4-FFF2-40B4-BE49-F238E27FC236}">
                <a16:creationId xmlns:a16="http://schemas.microsoft.com/office/drawing/2014/main" id="{C575FB69-4499-1A0F-D863-C03B0D4D3E3A}"/>
              </a:ext>
            </a:extLst>
          </p:cNvPr>
          <p:cNvPicPr>
            <a:picLocks noChangeAspect="1"/>
          </p:cNvPicPr>
          <p:nvPr/>
        </p:nvPicPr>
        <p:blipFill>
          <a:blip r:embed="rId3"/>
          <a:stretch>
            <a:fillRect/>
          </a:stretch>
        </p:blipFill>
        <p:spPr>
          <a:xfrm>
            <a:off x="4173415" y="1222130"/>
            <a:ext cx="3250509" cy="4947432"/>
          </a:xfrm>
          <a:prstGeom prst="rect">
            <a:avLst/>
          </a:prstGeom>
        </p:spPr>
      </p:pic>
      <p:sp>
        <p:nvSpPr>
          <p:cNvPr id="1199" name="Google Shape;1199;p156">
            <a:extLst>
              <a:ext uri="{FF2B5EF4-FFF2-40B4-BE49-F238E27FC236}">
                <a16:creationId xmlns:a16="http://schemas.microsoft.com/office/drawing/2014/main" id="{8723AB4F-5954-33A4-C454-03647EE2C960}"/>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OS – IPC Manager</a:t>
            </a:r>
            <a:endParaRPr dirty="0"/>
          </a:p>
        </p:txBody>
      </p:sp>
    </p:spTree>
    <p:extLst>
      <p:ext uri="{BB962C8B-B14F-4D97-AF65-F5344CB8AC3E}">
        <p14:creationId xmlns:p14="http://schemas.microsoft.com/office/powerpoint/2010/main" val="345283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5000F8-BD95-ABCE-13ED-243305C4B784}"/>
            </a:ext>
          </a:extLst>
        </p:cNvPr>
        <p:cNvGrpSpPr/>
        <p:nvPr/>
      </p:nvGrpSpPr>
      <p:grpSpPr>
        <a:xfrm>
          <a:off x="0" y="0"/>
          <a:ext cx="0" cy="0"/>
          <a:chOff x="0" y="0"/>
          <a:chExt cx="0" cy="0"/>
        </a:xfrm>
      </p:grpSpPr>
      <p:pic>
        <p:nvPicPr>
          <p:cNvPr id="5" name="Picture 4" descr="A white circle with black text&#10;&#10;AI-generated content may be incorrect.">
            <a:extLst>
              <a:ext uri="{FF2B5EF4-FFF2-40B4-BE49-F238E27FC236}">
                <a16:creationId xmlns:a16="http://schemas.microsoft.com/office/drawing/2014/main" id="{72BB8821-B9D1-E14D-B08C-B228CB8F5D67}"/>
              </a:ext>
            </a:extLst>
          </p:cNvPr>
          <p:cNvPicPr>
            <a:picLocks noChangeAspect="1"/>
          </p:cNvPicPr>
          <p:nvPr/>
        </p:nvPicPr>
        <p:blipFill>
          <a:blip r:embed="rId3"/>
          <a:stretch>
            <a:fillRect/>
          </a:stretch>
        </p:blipFill>
        <p:spPr>
          <a:xfrm>
            <a:off x="3793546" y="3138247"/>
            <a:ext cx="4601729" cy="1137714"/>
          </a:xfrm>
          <a:prstGeom prst="rect">
            <a:avLst/>
          </a:prstGeom>
        </p:spPr>
      </p:pic>
      <p:sp>
        <p:nvSpPr>
          <p:cNvPr id="1199" name="Google Shape;1199;p156">
            <a:extLst>
              <a:ext uri="{FF2B5EF4-FFF2-40B4-BE49-F238E27FC236}">
                <a16:creationId xmlns:a16="http://schemas.microsoft.com/office/drawing/2014/main" id="{D2F6B059-E022-C3AD-9248-2EFFA5FD53AA}"/>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OS – Serial Driver</a:t>
            </a:r>
            <a:endParaRPr dirty="0"/>
          </a:p>
        </p:txBody>
      </p:sp>
    </p:spTree>
    <p:extLst>
      <p:ext uri="{BB962C8B-B14F-4D97-AF65-F5344CB8AC3E}">
        <p14:creationId xmlns:p14="http://schemas.microsoft.com/office/powerpoint/2010/main" val="2904609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178E409B-B02B-3C7B-BDBD-2D37022C174A}"/>
            </a:ext>
          </a:extLst>
        </p:cNvPr>
        <p:cNvGrpSpPr/>
        <p:nvPr/>
      </p:nvGrpSpPr>
      <p:grpSpPr>
        <a:xfrm>
          <a:off x="0" y="0"/>
          <a:ext cx="0" cy="0"/>
          <a:chOff x="0" y="0"/>
          <a:chExt cx="0" cy="0"/>
        </a:xfrm>
      </p:grpSpPr>
      <p:pic>
        <p:nvPicPr>
          <p:cNvPr id="8" name="Picture 7" descr="Blue text on a black background&#10;&#10;AI-generated content may be incorrect.">
            <a:extLst>
              <a:ext uri="{FF2B5EF4-FFF2-40B4-BE49-F238E27FC236}">
                <a16:creationId xmlns:a16="http://schemas.microsoft.com/office/drawing/2014/main" id="{B97D916E-9465-1BEE-F542-EA3F9E50CBD9}"/>
              </a:ext>
            </a:extLst>
          </p:cNvPr>
          <p:cNvPicPr>
            <a:picLocks noChangeAspect="1"/>
          </p:cNvPicPr>
          <p:nvPr/>
        </p:nvPicPr>
        <p:blipFill>
          <a:blip r:embed="rId3"/>
          <a:stretch>
            <a:fillRect/>
          </a:stretch>
        </p:blipFill>
        <p:spPr>
          <a:xfrm>
            <a:off x="4764898" y="3138863"/>
            <a:ext cx="2668739" cy="1137115"/>
          </a:xfrm>
          <a:prstGeom prst="rect">
            <a:avLst/>
          </a:prstGeom>
        </p:spPr>
      </p:pic>
      <p:sp>
        <p:nvSpPr>
          <p:cNvPr id="1199" name="Google Shape;1199;p156">
            <a:extLst>
              <a:ext uri="{FF2B5EF4-FFF2-40B4-BE49-F238E27FC236}">
                <a16:creationId xmlns:a16="http://schemas.microsoft.com/office/drawing/2014/main" id="{7B88C4B8-62B1-FD46-A9F6-4C5539C97425}"/>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OS – Network Manager</a:t>
            </a:r>
            <a:endParaRPr dirty="0"/>
          </a:p>
        </p:txBody>
      </p:sp>
    </p:spTree>
    <p:extLst>
      <p:ext uri="{BB962C8B-B14F-4D97-AF65-F5344CB8AC3E}">
        <p14:creationId xmlns:p14="http://schemas.microsoft.com/office/powerpoint/2010/main" val="3693575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9A8BFA7A-E061-9F61-CFDC-BF1E13D0F9AF}"/>
            </a:ext>
          </a:extLst>
        </p:cNvPr>
        <p:cNvGrpSpPr/>
        <p:nvPr/>
      </p:nvGrpSpPr>
      <p:grpSpPr>
        <a:xfrm>
          <a:off x="0" y="0"/>
          <a:ext cx="0" cy="0"/>
          <a:chOff x="0" y="0"/>
          <a:chExt cx="0" cy="0"/>
        </a:xfrm>
      </p:grpSpPr>
      <p:pic>
        <p:nvPicPr>
          <p:cNvPr id="8" name="Picture 7" descr="Blue text on a black background&#10;&#10;AI-generated content may be incorrect.">
            <a:extLst>
              <a:ext uri="{FF2B5EF4-FFF2-40B4-BE49-F238E27FC236}">
                <a16:creationId xmlns:a16="http://schemas.microsoft.com/office/drawing/2014/main" id="{CD8A1188-668C-B5C0-7CDF-6532FEDD7DD9}"/>
              </a:ext>
            </a:extLst>
          </p:cNvPr>
          <p:cNvPicPr>
            <a:picLocks noChangeAspect="1"/>
          </p:cNvPicPr>
          <p:nvPr/>
        </p:nvPicPr>
        <p:blipFill>
          <a:blip r:embed="rId3"/>
          <a:stretch>
            <a:fillRect/>
          </a:stretch>
        </p:blipFill>
        <p:spPr>
          <a:xfrm>
            <a:off x="4652157" y="3133389"/>
            <a:ext cx="2884511" cy="1149114"/>
          </a:xfrm>
          <a:prstGeom prst="rect">
            <a:avLst/>
          </a:prstGeom>
        </p:spPr>
      </p:pic>
      <p:sp>
        <p:nvSpPr>
          <p:cNvPr id="1199" name="Google Shape;1199;p156">
            <a:extLst>
              <a:ext uri="{FF2B5EF4-FFF2-40B4-BE49-F238E27FC236}">
                <a16:creationId xmlns:a16="http://schemas.microsoft.com/office/drawing/2014/main" id="{E9B070C8-3831-2498-5FA2-F7867487682E}"/>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OS – Network Driver</a:t>
            </a:r>
            <a:endParaRPr dirty="0"/>
          </a:p>
        </p:txBody>
      </p:sp>
    </p:spTree>
    <p:extLst>
      <p:ext uri="{BB962C8B-B14F-4D97-AF65-F5344CB8AC3E}">
        <p14:creationId xmlns:p14="http://schemas.microsoft.com/office/powerpoint/2010/main" val="555174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46BFE7A7-B48F-E0DB-AFE8-3B26D000D407}"/>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20C4C435-9497-D6AA-9EF3-36667A635B45}"/>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Networking DFDs</a:t>
            </a:r>
            <a:endParaRPr sz="6600" dirty="0"/>
          </a:p>
        </p:txBody>
      </p:sp>
    </p:spTree>
    <p:extLst>
      <p:ext uri="{BB962C8B-B14F-4D97-AF65-F5344CB8AC3E}">
        <p14:creationId xmlns:p14="http://schemas.microsoft.com/office/powerpoint/2010/main" val="1787686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04925096-01A3-95D5-B028-A77C8E6C553E}"/>
            </a:ext>
          </a:extLst>
        </p:cNvPr>
        <p:cNvGrpSpPr/>
        <p:nvPr/>
      </p:nvGrpSpPr>
      <p:grpSpPr>
        <a:xfrm>
          <a:off x="0" y="0"/>
          <a:ext cx="0" cy="0"/>
          <a:chOff x="0" y="0"/>
          <a:chExt cx="0" cy="0"/>
        </a:xfrm>
      </p:grpSpPr>
      <p:pic>
        <p:nvPicPr>
          <p:cNvPr id="8" name="Picture 7" descr="A network driver and a network driver&#10;&#10;AI-generated content may be incorrect.">
            <a:extLst>
              <a:ext uri="{FF2B5EF4-FFF2-40B4-BE49-F238E27FC236}">
                <a16:creationId xmlns:a16="http://schemas.microsoft.com/office/drawing/2014/main" id="{F5606C49-E33F-5CCD-A1EF-3EC7738CF983}"/>
              </a:ext>
            </a:extLst>
          </p:cNvPr>
          <p:cNvPicPr>
            <a:picLocks noChangeAspect="1"/>
          </p:cNvPicPr>
          <p:nvPr/>
        </p:nvPicPr>
        <p:blipFill>
          <a:blip r:embed="rId3"/>
          <a:stretch>
            <a:fillRect/>
          </a:stretch>
        </p:blipFill>
        <p:spPr>
          <a:xfrm>
            <a:off x="2499334" y="2512392"/>
            <a:ext cx="7210453" cy="2403484"/>
          </a:xfrm>
          <a:prstGeom prst="rect">
            <a:avLst/>
          </a:prstGeom>
        </p:spPr>
      </p:pic>
      <p:sp>
        <p:nvSpPr>
          <p:cNvPr id="1199" name="Google Shape;1199;p156">
            <a:extLst>
              <a:ext uri="{FF2B5EF4-FFF2-40B4-BE49-F238E27FC236}">
                <a16:creationId xmlns:a16="http://schemas.microsoft.com/office/drawing/2014/main" id="{88BA4723-D190-D4FE-A27C-D8ABCD8D55D0}"/>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Networking</a:t>
            </a:r>
            <a:endParaRPr dirty="0"/>
          </a:p>
        </p:txBody>
      </p:sp>
    </p:spTree>
    <p:extLst>
      <p:ext uri="{BB962C8B-B14F-4D97-AF65-F5344CB8AC3E}">
        <p14:creationId xmlns:p14="http://schemas.microsoft.com/office/powerpoint/2010/main" val="252881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8" name="Picture 7" descr="A diagram of a diagram&#10;&#10;AI-generated content may be incorrect.">
            <a:extLst>
              <a:ext uri="{FF2B5EF4-FFF2-40B4-BE49-F238E27FC236}">
                <a16:creationId xmlns:a16="http://schemas.microsoft.com/office/drawing/2014/main" id="{C713250B-755C-6D01-452E-FEB414F67DAA}"/>
              </a:ext>
            </a:extLst>
          </p:cNvPr>
          <p:cNvPicPr>
            <a:picLocks noChangeAspect="1"/>
          </p:cNvPicPr>
          <p:nvPr/>
        </p:nvPicPr>
        <p:blipFill>
          <a:blip r:embed="rId3"/>
          <a:stretch>
            <a:fillRect/>
          </a:stretch>
        </p:blipFill>
        <p:spPr>
          <a:xfrm>
            <a:off x="227820" y="1509482"/>
            <a:ext cx="11731433" cy="4317167"/>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Modeling Process</a:t>
            </a:r>
            <a:endParaRPr dirty="0"/>
          </a:p>
        </p:txBody>
      </p:sp>
    </p:spTree>
    <p:extLst>
      <p:ext uri="{BB962C8B-B14F-4D97-AF65-F5344CB8AC3E}">
        <p14:creationId xmlns:p14="http://schemas.microsoft.com/office/powerpoint/2010/main" val="2088661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DC076D63-2433-4DD3-496A-6E6F861FF23B}"/>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4F646394-FE01-7F5E-675C-15E30CA8BBDF}"/>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Workflow DFDs</a:t>
            </a:r>
            <a:endParaRPr sz="6600" dirty="0"/>
          </a:p>
        </p:txBody>
      </p:sp>
    </p:spTree>
    <p:extLst>
      <p:ext uri="{BB962C8B-B14F-4D97-AF65-F5344CB8AC3E}">
        <p14:creationId xmlns:p14="http://schemas.microsoft.com/office/powerpoint/2010/main" val="487528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9FAB3A98-7B0C-B99F-92E3-F28490891087}"/>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039D1DD-50FE-576E-DDE8-ED0420CE6773}"/>
              </a:ext>
            </a:extLst>
          </p:cNvPr>
          <p:cNvPicPr>
            <a:picLocks noChangeAspect="1"/>
          </p:cNvPicPr>
          <p:nvPr/>
        </p:nvPicPr>
        <p:blipFill>
          <a:blip r:embed="rId3"/>
          <a:stretch>
            <a:fillRect/>
          </a:stretch>
        </p:blipFill>
        <p:spPr>
          <a:xfrm>
            <a:off x="4509490" y="2360247"/>
            <a:ext cx="3169845" cy="2821353"/>
          </a:xfrm>
          <a:prstGeom prst="rect">
            <a:avLst/>
          </a:prstGeom>
        </p:spPr>
      </p:pic>
      <p:sp>
        <p:nvSpPr>
          <p:cNvPr id="1199" name="Google Shape;1199;p156">
            <a:extLst>
              <a:ext uri="{FF2B5EF4-FFF2-40B4-BE49-F238E27FC236}">
                <a16:creationId xmlns:a16="http://schemas.microsoft.com/office/drawing/2014/main" id="{58351FC5-7BB3-C5A8-B6F2-F42048B8AD09}"/>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Initialization – Core Service</a:t>
            </a:r>
            <a:endParaRPr dirty="0"/>
          </a:p>
        </p:txBody>
      </p:sp>
      <p:sp>
        <p:nvSpPr>
          <p:cNvPr id="6" name="TextBox 5">
            <a:extLst>
              <a:ext uri="{FF2B5EF4-FFF2-40B4-BE49-F238E27FC236}">
                <a16:creationId xmlns:a16="http://schemas.microsoft.com/office/drawing/2014/main" id="{7F65977A-B956-3AE3-B9AA-CD625697ED5A}"/>
              </a:ext>
            </a:extLst>
          </p:cNvPr>
          <p:cNvSpPr txBox="1"/>
          <p:nvPr/>
        </p:nvSpPr>
        <p:spPr>
          <a:xfrm>
            <a:off x="8660942" y="3105834"/>
            <a:ext cx="3072509" cy="646331"/>
          </a:xfrm>
          <a:prstGeom prst="rect">
            <a:avLst/>
          </a:prstGeom>
          <a:noFill/>
        </p:spPr>
        <p:txBody>
          <a:bodyPr wrap="square">
            <a:spAutoFit/>
          </a:bodyPr>
          <a:lstStyle/>
          <a:p>
            <a:r>
              <a:rPr lang="en-US" sz="12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At startup, configuration data is read and used to initialize the core service database.</a:t>
            </a:r>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76233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4F602E9-5F69-6F57-BA69-FB3DF12637C5}"/>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C2FB3B9-631B-D5BC-66DB-F6E13970529D}"/>
              </a:ext>
            </a:extLst>
          </p:cNvPr>
          <p:cNvPicPr>
            <a:picLocks noChangeAspect="1"/>
          </p:cNvPicPr>
          <p:nvPr/>
        </p:nvPicPr>
        <p:blipFill>
          <a:blip r:embed="rId3"/>
          <a:stretch>
            <a:fillRect/>
          </a:stretch>
        </p:blipFill>
        <p:spPr>
          <a:xfrm>
            <a:off x="4428639" y="1766279"/>
            <a:ext cx="3254058" cy="3008922"/>
          </a:xfrm>
          <a:prstGeom prst="rect">
            <a:avLst/>
          </a:prstGeom>
        </p:spPr>
      </p:pic>
      <p:sp>
        <p:nvSpPr>
          <p:cNvPr id="1199" name="Google Shape;1199;p156">
            <a:extLst>
              <a:ext uri="{FF2B5EF4-FFF2-40B4-BE49-F238E27FC236}">
                <a16:creationId xmlns:a16="http://schemas.microsoft.com/office/drawing/2014/main" id="{B6A32340-65D9-5B9E-578A-C0377136930E}"/>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Initialization – Console Interface</a:t>
            </a:r>
            <a:endParaRPr dirty="0"/>
          </a:p>
        </p:txBody>
      </p:sp>
      <p:sp>
        <p:nvSpPr>
          <p:cNvPr id="2" name="TextBox 1">
            <a:extLst>
              <a:ext uri="{FF2B5EF4-FFF2-40B4-BE49-F238E27FC236}">
                <a16:creationId xmlns:a16="http://schemas.microsoft.com/office/drawing/2014/main" id="{BC6CB80F-0104-7B2E-905E-0B2C88D6A5ED}"/>
              </a:ext>
            </a:extLst>
          </p:cNvPr>
          <p:cNvSpPr txBox="1"/>
          <p:nvPr/>
        </p:nvSpPr>
        <p:spPr>
          <a:xfrm>
            <a:off x="8660942" y="3105834"/>
            <a:ext cx="3072509" cy="646331"/>
          </a:xfrm>
          <a:prstGeom prst="rect">
            <a:avLst/>
          </a:prstGeom>
          <a:noFill/>
        </p:spPr>
        <p:txBody>
          <a:bodyPr wrap="square">
            <a:spAutoFit/>
          </a:bodyPr>
          <a:lstStyle/>
          <a:p>
            <a:r>
              <a:rPr lang="en-US" sz="12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At startup, configuration data is read and used to initialize the console interface database.</a:t>
            </a:r>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7235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32744596-167A-2A3F-240D-8CA32594D9AD}"/>
            </a:ext>
          </a:extLst>
        </p:cNvPr>
        <p:cNvGrpSpPr/>
        <p:nvPr/>
      </p:nvGrpSpPr>
      <p:grpSpPr>
        <a:xfrm>
          <a:off x="0" y="0"/>
          <a:ext cx="0" cy="0"/>
          <a:chOff x="0" y="0"/>
          <a:chExt cx="0" cy="0"/>
        </a:xfrm>
      </p:grpSpPr>
      <p:pic>
        <p:nvPicPr>
          <p:cNvPr id="7" name="Picture 6" descr="A diagram of a server&#10;&#10;AI-generated content may be incorrect.">
            <a:extLst>
              <a:ext uri="{FF2B5EF4-FFF2-40B4-BE49-F238E27FC236}">
                <a16:creationId xmlns:a16="http://schemas.microsoft.com/office/drawing/2014/main" id="{D588F144-5261-4282-40B0-9032C19720C5}"/>
              </a:ext>
            </a:extLst>
          </p:cNvPr>
          <p:cNvPicPr>
            <a:picLocks noChangeAspect="1"/>
          </p:cNvPicPr>
          <p:nvPr/>
        </p:nvPicPr>
        <p:blipFill>
          <a:blip r:embed="rId3"/>
          <a:stretch>
            <a:fillRect/>
          </a:stretch>
        </p:blipFill>
        <p:spPr>
          <a:xfrm>
            <a:off x="3500168" y="1105877"/>
            <a:ext cx="5226737" cy="5189992"/>
          </a:xfrm>
          <a:prstGeom prst="rect">
            <a:avLst/>
          </a:prstGeom>
        </p:spPr>
      </p:pic>
      <p:sp>
        <p:nvSpPr>
          <p:cNvPr id="1199" name="Google Shape;1199;p156">
            <a:extLst>
              <a:ext uri="{FF2B5EF4-FFF2-40B4-BE49-F238E27FC236}">
                <a16:creationId xmlns:a16="http://schemas.microsoft.com/office/drawing/2014/main" id="{721B8E0E-0E5B-79C0-7EC1-B26A01918AC6}"/>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Core Service Configuration</a:t>
            </a:r>
            <a:endParaRPr dirty="0"/>
          </a:p>
        </p:txBody>
      </p:sp>
    </p:spTree>
    <p:extLst>
      <p:ext uri="{BB962C8B-B14F-4D97-AF65-F5344CB8AC3E}">
        <p14:creationId xmlns:p14="http://schemas.microsoft.com/office/powerpoint/2010/main" val="1796598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E470EC2B-1EED-829B-955C-4EFC8E4BD66C}"/>
            </a:ext>
          </a:extLst>
        </p:cNvPr>
        <p:cNvGrpSpPr/>
        <p:nvPr/>
      </p:nvGrpSpPr>
      <p:grpSpPr>
        <a:xfrm>
          <a:off x="0" y="0"/>
          <a:ext cx="0" cy="0"/>
          <a:chOff x="0" y="0"/>
          <a:chExt cx="0" cy="0"/>
        </a:xfrm>
      </p:grpSpPr>
      <p:pic>
        <p:nvPicPr>
          <p:cNvPr id="5" name="Picture 4" descr="A diagram of a service&#10;&#10;AI-generated content may be incorrect.">
            <a:extLst>
              <a:ext uri="{FF2B5EF4-FFF2-40B4-BE49-F238E27FC236}">
                <a16:creationId xmlns:a16="http://schemas.microsoft.com/office/drawing/2014/main" id="{ADB5C2E2-33A9-D0A4-6239-E328307F5E53}"/>
              </a:ext>
            </a:extLst>
          </p:cNvPr>
          <p:cNvPicPr>
            <a:picLocks noChangeAspect="1"/>
          </p:cNvPicPr>
          <p:nvPr/>
        </p:nvPicPr>
        <p:blipFill>
          <a:blip r:embed="rId3"/>
          <a:stretch>
            <a:fillRect/>
          </a:stretch>
        </p:blipFill>
        <p:spPr>
          <a:xfrm>
            <a:off x="2597790" y="2504427"/>
            <a:ext cx="6993246" cy="2477883"/>
          </a:xfrm>
          <a:prstGeom prst="rect">
            <a:avLst/>
          </a:prstGeom>
        </p:spPr>
      </p:pic>
      <p:sp>
        <p:nvSpPr>
          <p:cNvPr id="1199" name="Google Shape;1199;p156">
            <a:extLst>
              <a:ext uri="{FF2B5EF4-FFF2-40B4-BE49-F238E27FC236}">
                <a16:creationId xmlns:a16="http://schemas.microsoft.com/office/drawing/2014/main" id="{834C0246-4E06-2F25-FE46-EDF6474B893B}"/>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Normal Operation</a:t>
            </a:r>
            <a:endParaRPr dirty="0"/>
          </a:p>
        </p:txBody>
      </p:sp>
    </p:spTree>
    <p:extLst>
      <p:ext uri="{BB962C8B-B14F-4D97-AF65-F5344CB8AC3E}">
        <p14:creationId xmlns:p14="http://schemas.microsoft.com/office/powerpoint/2010/main" val="1574754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30234E69-953D-C964-1A44-7AD56D5A6C18}"/>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288F8EFA-BECD-D045-8DF8-934C782EE42C}"/>
              </a:ext>
            </a:extLst>
          </p:cNvPr>
          <p:cNvSpPr txBox="1">
            <a:spLocks noGrp="1"/>
          </p:cNvSpPr>
          <p:nvPr>
            <p:ph type="title"/>
          </p:nvPr>
        </p:nvSpPr>
        <p:spPr>
          <a:xfrm>
            <a:off x="-1"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Recap</a:t>
            </a:r>
            <a:endParaRPr sz="6600" dirty="0"/>
          </a:p>
        </p:txBody>
      </p:sp>
    </p:spTree>
    <p:extLst>
      <p:ext uri="{BB962C8B-B14F-4D97-AF65-F5344CB8AC3E}">
        <p14:creationId xmlns:p14="http://schemas.microsoft.com/office/powerpoint/2010/main" val="1118057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3725C29D-255F-E78F-7B10-51B1795D53F5}"/>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E6AE96E7-F515-5B95-8C3A-153509652AEE}"/>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Example Materials</a:t>
            </a:r>
            <a:endParaRPr dirty="0"/>
          </a:p>
        </p:txBody>
      </p:sp>
      <p:sp>
        <p:nvSpPr>
          <p:cNvPr id="6" name="TextBox 5">
            <a:extLst>
              <a:ext uri="{FF2B5EF4-FFF2-40B4-BE49-F238E27FC236}">
                <a16:creationId xmlns:a16="http://schemas.microsoft.com/office/drawing/2014/main" id="{5E6414D1-0FD5-FC5C-C853-B8F340BA038D}"/>
              </a:ext>
            </a:extLst>
          </p:cNvPr>
          <p:cNvSpPr txBox="1"/>
          <p:nvPr/>
        </p:nvSpPr>
        <p:spPr>
          <a:xfrm>
            <a:off x="455618" y="1309403"/>
            <a:ext cx="10452446" cy="400110"/>
          </a:xfrm>
          <a:prstGeom prst="rect">
            <a:avLst/>
          </a:prstGeom>
          <a:noFill/>
        </p:spPr>
        <p:txBody>
          <a:bodyPr wrap="square">
            <a:spAutoFit/>
          </a:bodyPr>
          <a:lstStyle/>
          <a:p>
            <a:r>
              <a:rPr lang="en-US" sz="2000" b="1" dirty="0">
                <a:solidFill>
                  <a:srgbClr val="0070C0"/>
                </a:solidFill>
                <a:latin typeface="Courier New" panose="02070309020205020404" pitchFamily="49" charset="0"/>
                <a:ea typeface="Roboto" panose="02000000000000000000" pitchFamily="2" charset="0"/>
                <a:cs typeface="Courier New" panose="02070309020205020404" pitchFamily="49" charset="0"/>
              </a:rPr>
              <a:t>&lt;AVCDL&gt;/source/working_material/example system/</a:t>
            </a:r>
          </a:p>
        </p:txBody>
      </p:sp>
    </p:spTree>
    <p:extLst>
      <p:ext uri="{BB962C8B-B14F-4D97-AF65-F5344CB8AC3E}">
        <p14:creationId xmlns:p14="http://schemas.microsoft.com/office/powerpoint/2010/main" val="969977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C2A2ADBF-13F1-8937-91E4-97FBA4F83BB0}"/>
              </a:ext>
            </a:extLst>
          </p:cNvPr>
          <p:cNvPicPr>
            <a:picLocks noChangeAspect="1"/>
          </p:cNvPicPr>
          <p:nvPr/>
        </p:nvPicPr>
        <p:blipFill>
          <a:blip r:embed="rId3"/>
          <a:stretch>
            <a:fillRect/>
          </a:stretch>
        </p:blipFill>
        <p:spPr>
          <a:xfrm>
            <a:off x="1573706" y="985083"/>
            <a:ext cx="9041411" cy="5778453"/>
          </a:xfrm>
          <a:prstGeom prst="rect">
            <a:avLst/>
          </a:prstGeom>
          <a:ln>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3"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https://github.com/AVCDL/AVCDL </a:t>
            </a:r>
          </a:p>
        </p:txBody>
      </p:sp>
    </p:spTree>
    <p:extLst>
      <p:ext uri="{BB962C8B-B14F-4D97-AF65-F5344CB8AC3E}">
        <p14:creationId xmlns:p14="http://schemas.microsoft.com/office/powerpoint/2010/main" val="3471660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on YouTube</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5900286" y="522828"/>
            <a:ext cx="5832922"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ea typeface="Roboto" panose="02000000000000000000" pitchFamily="2" charset="0"/>
                <a:cs typeface="Courier New" panose="02070309020205020404" pitchFamily="49" charset="0"/>
              </a:rPr>
              <a:t>https://youtube.com/@AVCDL/playlists </a:t>
            </a:r>
          </a:p>
        </p:txBody>
      </p:sp>
      <p:pic>
        <p:nvPicPr>
          <p:cNvPr id="5" name="Picture 4">
            <a:extLst>
              <a:ext uri="{FF2B5EF4-FFF2-40B4-BE49-F238E27FC236}">
                <a16:creationId xmlns:a16="http://schemas.microsoft.com/office/drawing/2014/main" id="{5EB83915-CD51-8649-DDBF-0EC12D74976D}"/>
              </a:ext>
            </a:extLst>
          </p:cNvPr>
          <p:cNvPicPr>
            <a:picLocks noChangeAspect="1"/>
          </p:cNvPicPr>
          <p:nvPr/>
        </p:nvPicPr>
        <p:blipFill>
          <a:blip r:embed="rId3"/>
          <a:stretch>
            <a:fillRect/>
          </a:stretch>
        </p:blipFill>
        <p:spPr>
          <a:xfrm>
            <a:off x="1745767" y="1034903"/>
            <a:ext cx="8309038" cy="5823097"/>
          </a:xfrm>
          <a:prstGeom prst="rect">
            <a:avLst/>
          </a:prstGeom>
        </p:spPr>
      </p:pic>
    </p:spTree>
    <p:extLst>
      <p:ext uri="{BB962C8B-B14F-4D97-AF65-F5344CB8AC3E}">
        <p14:creationId xmlns:p14="http://schemas.microsoft.com/office/powerpoint/2010/main" val="4071491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Next Steps</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396230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6B301566-E791-0500-29C1-CD6133A46E5E}"/>
            </a:ext>
          </a:extLst>
        </p:cNvPr>
        <p:cNvGrpSpPr/>
        <p:nvPr/>
      </p:nvGrpSpPr>
      <p:grpSpPr>
        <a:xfrm>
          <a:off x="0" y="0"/>
          <a:ext cx="0" cy="0"/>
          <a:chOff x="0" y="0"/>
          <a:chExt cx="0" cy="0"/>
        </a:xfrm>
      </p:grpSpPr>
      <p:pic>
        <p:nvPicPr>
          <p:cNvPr id="8" name="Picture 7" descr="A diagram of a diagram&#10;&#10;AI-generated content may be incorrect.">
            <a:extLst>
              <a:ext uri="{FF2B5EF4-FFF2-40B4-BE49-F238E27FC236}">
                <a16:creationId xmlns:a16="http://schemas.microsoft.com/office/drawing/2014/main" id="{863D31E7-1EDB-6012-EA29-0360C8D10CF5}"/>
              </a:ext>
            </a:extLst>
          </p:cNvPr>
          <p:cNvPicPr>
            <a:picLocks noChangeAspect="1"/>
          </p:cNvPicPr>
          <p:nvPr/>
        </p:nvPicPr>
        <p:blipFill>
          <a:blip r:embed="rId3">
            <a:alphaModFix amt="10000"/>
          </a:blip>
          <a:stretch>
            <a:fillRect/>
          </a:stretch>
        </p:blipFill>
        <p:spPr>
          <a:xfrm>
            <a:off x="227820" y="1509482"/>
            <a:ext cx="11731433" cy="4317167"/>
          </a:xfrm>
          <a:prstGeom prst="rect">
            <a:avLst/>
          </a:prstGeom>
        </p:spPr>
      </p:pic>
      <p:sp>
        <p:nvSpPr>
          <p:cNvPr id="1199" name="Google Shape;1199;p156">
            <a:extLst>
              <a:ext uri="{FF2B5EF4-FFF2-40B4-BE49-F238E27FC236}">
                <a16:creationId xmlns:a16="http://schemas.microsoft.com/office/drawing/2014/main" id="{91855C93-68FA-717F-6239-B161A3029FA2}"/>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Modeling Activity</a:t>
            </a:r>
            <a:endParaRPr dirty="0"/>
          </a:p>
        </p:txBody>
      </p:sp>
      <p:pic>
        <p:nvPicPr>
          <p:cNvPr id="3" name="Picture 2" descr="A diagram of a system model&#10;&#10;AI-generated content may be incorrect.">
            <a:extLst>
              <a:ext uri="{FF2B5EF4-FFF2-40B4-BE49-F238E27FC236}">
                <a16:creationId xmlns:a16="http://schemas.microsoft.com/office/drawing/2014/main" id="{2DCB6AA7-1938-97C5-0E60-DE8442356AA1}"/>
              </a:ext>
            </a:extLst>
          </p:cNvPr>
          <p:cNvPicPr>
            <a:picLocks noChangeAspect="1"/>
          </p:cNvPicPr>
          <p:nvPr/>
        </p:nvPicPr>
        <p:blipFill>
          <a:blip r:embed="rId4"/>
          <a:stretch>
            <a:fillRect/>
          </a:stretch>
        </p:blipFill>
        <p:spPr>
          <a:xfrm>
            <a:off x="227820" y="1509482"/>
            <a:ext cx="3941761" cy="4317167"/>
          </a:xfrm>
          <a:prstGeom prst="rect">
            <a:avLst/>
          </a:prstGeom>
        </p:spPr>
      </p:pic>
    </p:spTree>
    <p:extLst>
      <p:ext uri="{BB962C8B-B14F-4D97-AF65-F5344CB8AC3E}">
        <p14:creationId xmlns:p14="http://schemas.microsoft.com/office/powerpoint/2010/main" val="1712214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a:t>
            </a:r>
            <a:endParaRPr dirty="0"/>
          </a:p>
        </p:txBody>
      </p:sp>
      <p:sp>
        <p:nvSpPr>
          <p:cNvPr id="2" name="Google Shape;879;p147">
            <a:extLst>
              <a:ext uri="{FF2B5EF4-FFF2-40B4-BE49-F238E27FC236}">
                <a16:creationId xmlns:a16="http://schemas.microsoft.com/office/drawing/2014/main" id="{EE699A1B-DC13-C84D-9B67-3E4E126EE2B9}"/>
              </a:ext>
            </a:extLst>
          </p:cNvPr>
          <p:cNvSpPr txBox="1">
            <a:spLocks/>
          </p:cNvSpPr>
          <p:nvPr/>
        </p:nvSpPr>
        <p:spPr>
          <a:xfrm>
            <a:off x="455616" y="1146448"/>
            <a:ext cx="11277592" cy="227754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https://github.com/AVCDL/AVCDL</a:t>
            </a:r>
            <a:endParaRPr lang="en-US" sz="14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Threat Modeling – Model Creation (AVCDL tertiary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AVCDL threat modeling model template (AVCDL template)</a:t>
            </a:r>
          </a:p>
          <a:p>
            <a:pPr marL="0" indent="0">
              <a:spcBef>
                <a:spcPts val="0"/>
              </a:spcBef>
            </a:pPr>
            <a:r>
              <a:rPr lang="en-US" b="1" dirty="0">
                <a:latin typeface="Roboto" panose="02000000000000000000" pitchFamily="2" charset="0"/>
                <a:ea typeface="Roboto" panose="02000000000000000000" pitchFamily="2" charset="0"/>
              </a:rPr>
              <a:t>Guide to Data-Centric System Threat Modeling</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https://csrc.nist.gov/publications/detail/sp/800-154/draft</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400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E4B72F80-97C7-5DC5-111C-6A8B1B3BB56C}"/>
            </a:ext>
          </a:extLst>
        </p:cNvPr>
        <p:cNvGrpSpPr/>
        <p:nvPr/>
      </p:nvGrpSpPr>
      <p:grpSpPr>
        <a:xfrm>
          <a:off x="0" y="0"/>
          <a:ext cx="0" cy="0"/>
          <a:chOff x="0" y="0"/>
          <a:chExt cx="0" cy="0"/>
        </a:xfrm>
      </p:grpSpPr>
      <p:pic>
        <p:nvPicPr>
          <p:cNvPr id="8" name="Picture 7" descr="A diagram of a diagram&#10;&#10;AI-generated content may be incorrect.">
            <a:extLst>
              <a:ext uri="{FF2B5EF4-FFF2-40B4-BE49-F238E27FC236}">
                <a16:creationId xmlns:a16="http://schemas.microsoft.com/office/drawing/2014/main" id="{BD982353-419B-2707-DDEB-A15C2CBD477F}"/>
              </a:ext>
            </a:extLst>
          </p:cNvPr>
          <p:cNvPicPr>
            <a:picLocks noChangeAspect="1"/>
          </p:cNvPicPr>
          <p:nvPr/>
        </p:nvPicPr>
        <p:blipFill>
          <a:blip r:embed="rId3">
            <a:alphaModFix amt="10000"/>
          </a:blip>
          <a:stretch>
            <a:fillRect/>
          </a:stretch>
        </p:blipFill>
        <p:spPr>
          <a:xfrm>
            <a:off x="227820" y="1509482"/>
            <a:ext cx="11731433" cy="4317167"/>
          </a:xfrm>
          <a:prstGeom prst="rect">
            <a:avLst/>
          </a:prstGeom>
        </p:spPr>
      </p:pic>
      <p:sp>
        <p:nvSpPr>
          <p:cNvPr id="1199" name="Google Shape;1199;p156">
            <a:extLst>
              <a:ext uri="{FF2B5EF4-FFF2-40B4-BE49-F238E27FC236}">
                <a16:creationId xmlns:a16="http://schemas.microsoft.com/office/drawing/2014/main" id="{B2FC2559-3548-E007-702C-F627A7857A65}"/>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Modeling Activity</a:t>
            </a:r>
            <a:endParaRPr dirty="0"/>
          </a:p>
        </p:txBody>
      </p:sp>
      <p:pic>
        <p:nvPicPr>
          <p:cNvPr id="3" name="Picture 2" descr="A diagram of a system model&#10;&#10;AI-generated content may be incorrect.">
            <a:extLst>
              <a:ext uri="{FF2B5EF4-FFF2-40B4-BE49-F238E27FC236}">
                <a16:creationId xmlns:a16="http://schemas.microsoft.com/office/drawing/2014/main" id="{F30DB744-C9D2-67B0-A46B-9B6918C1CCB0}"/>
              </a:ext>
            </a:extLst>
          </p:cNvPr>
          <p:cNvPicPr>
            <a:picLocks noChangeAspect="1"/>
          </p:cNvPicPr>
          <p:nvPr/>
        </p:nvPicPr>
        <p:blipFill>
          <a:blip r:embed="rId4"/>
          <a:stretch>
            <a:fillRect/>
          </a:stretch>
        </p:blipFill>
        <p:spPr>
          <a:xfrm>
            <a:off x="227820" y="1509482"/>
            <a:ext cx="3941761" cy="4317167"/>
          </a:xfrm>
          <a:prstGeom prst="rect">
            <a:avLst/>
          </a:prstGeom>
        </p:spPr>
      </p:pic>
      <p:pic>
        <p:nvPicPr>
          <p:cNvPr id="2" name="Picture 1">
            <a:extLst>
              <a:ext uri="{FF2B5EF4-FFF2-40B4-BE49-F238E27FC236}">
                <a16:creationId xmlns:a16="http://schemas.microsoft.com/office/drawing/2014/main" id="{A6F03224-B177-0B93-6475-78F1785DC634}"/>
              </a:ext>
            </a:extLst>
          </p:cNvPr>
          <p:cNvPicPr>
            <a:picLocks noChangeAspect="1"/>
          </p:cNvPicPr>
          <p:nvPr/>
        </p:nvPicPr>
        <p:blipFill>
          <a:blip r:embed="rId5"/>
          <a:stretch>
            <a:fillRect/>
          </a:stretch>
        </p:blipFill>
        <p:spPr>
          <a:xfrm>
            <a:off x="6215095" y="1509482"/>
            <a:ext cx="4268841" cy="4317168"/>
          </a:xfrm>
          <a:prstGeom prst="rect">
            <a:avLst/>
          </a:prstGeom>
        </p:spPr>
      </p:pic>
    </p:spTree>
    <p:extLst>
      <p:ext uri="{BB962C8B-B14F-4D97-AF65-F5344CB8AC3E}">
        <p14:creationId xmlns:p14="http://schemas.microsoft.com/office/powerpoint/2010/main" val="1879597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0CCB3FDE-3329-9B2F-786B-FC6EAE83B01A}"/>
            </a:ext>
          </a:extLst>
        </p:cNvPr>
        <p:cNvGrpSpPr/>
        <p:nvPr/>
      </p:nvGrpSpPr>
      <p:grpSpPr>
        <a:xfrm>
          <a:off x="0" y="0"/>
          <a:ext cx="0" cy="0"/>
          <a:chOff x="0" y="0"/>
          <a:chExt cx="0" cy="0"/>
        </a:xfrm>
      </p:grpSpPr>
      <p:pic>
        <p:nvPicPr>
          <p:cNvPr id="8" name="Picture 7" descr="A diagram of a diagram&#10;&#10;AI-generated content may be incorrect.">
            <a:extLst>
              <a:ext uri="{FF2B5EF4-FFF2-40B4-BE49-F238E27FC236}">
                <a16:creationId xmlns:a16="http://schemas.microsoft.com/office/drawing/2014/main" id="{8CE7A2A0-111C-74BB-6E3F-FC9A414AFD76}"/>
              </a:ext>
            </a:extLst>
          </p:cNvPr>
          <p:cNvPicPr>
            <a:picLocks noChangeAspect="1"/>
          </p:cNvPicPr>
          <p:nvPr/>
        </p:nvPicPr>
        <p:blipFill>
          <a:blip r:embed="rId3">
            <a:alphaModFix amt="10000"/>
          </a:blip>
          <a:stretch>
            <a:fillRect/>
          </a:stretch>
        </p:blipFill>
        <p:spPr>
          <a:xfrm>
            <a:off x="227820" y="1509482"/>
            <a:ext cx="11731433" cy="4317167"/>
          </a:xfrm>
          <a:prstGeom prst="rect">
            <a:avLst/>
          </a:prstGeom>
        </p:spPr>
      </p:pic>
      <p:sp>
        <p:nvSpPr>
          <p:cNvPr id="1199" name="Google Shape;1199;p156">
            <a:extLst>
              <a:ext uri="{FF2B5EF4-FFF2-40B4-BE49-F238E27FC236}">
                <a16:creationId xmlns:a16="http://schemas.microsoft.com/office/drawing/2014/main" id="{63D670F6-C458-30EB-B5BD-99190DAC80C9}"/>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Modeling Activity</a:t>
            </a:r>
            <a:endParaRPr dirty="0"/>
          </a:p>
        </p:txBody>
      </p:sp>
      <p:pic>
        <p:nvPicPr>
          <p:cNvPr id="3" name="Picture 2" descr="A diagram of a system model&#10;&#10;AI-generated content may be incorrect.">
            <a:extLst>
              <a:ext uri="{FF2B5EF4-FFF2-40B4-BE49-F238E27FC236}">
                <a16:creationId xmlns:a16="http://schemas.microsoft.com/office/drawing/2014/main" id="{CAA2306E-7555-704B-E69F-680FAB16B10A}"/>
              </a:ext>
            </a:extLst>
          </p:cNvPr>
          <p:cNvPicPr>
            <a:picLocks noChangeAspect="1"/>
          </p:cNvPicPr>
          <p:nvPr/>
        </p:nvPicPr>
        <p:blipFill>
          <a:blip r:embed="rId4"/>
          <a:stretch>
            <a:fillRect/>
          </a:stretch>
        </p:blipFill>
        <p:spPr>
          <a:xfrm>
            <a:off x="227820" y="1509482"/>
            <a:ext cx="3941761" cy="4317167"/>
          </a:xfrm>
          <a:prstGeom prst="rect">
            <a:avLst/>
          </a:prstGeom>
        </p:spPr>
      </p:pic>
      <p:pic>
        <p:nvPicPr>
          <p:cNvPr id="5" name="Picture 4">
            <a:extLst>
              <a:ext uri="{FF2B5EF4-FFF2-40B4-BE49-F238E27FC236}">
                <a16:creationId xmlns:a16="http://schemas.microsoft.com/office/drawing/2014/main" id="{8D28B185-607F-3C95-6988-322E97052D6D}"/>
              </a:ext>
            </a:extLst>
          </p:cNvPr>
          <p:cNvPicPr>
            <a:picLocks noChangeAspect="1"/>
          </p:cNvPicPr>
          <p:nvPr/>
        </p:nvPicPr>
        <p:blipFill>
          <a:blip r:embed="rId5"/>
          <a:stretch>
            <a:fillRect/>
          </a:stretch>
        </p:blipFill>
        <p:spPr>
          <a:xfrm>
            <a:off x="6215095" y="1509482"/>
            <a:ext cx="4268841" cy="4317168"/>
          </a:xfrm>
          <a:prstGeom prst="rect">
            <a:avLst/>
          </a:prstGeom>
        </p:spPr>
      </p:pic>
      <p:sp>
        <p:nvSpPr>
          <p:cNvPr id="6" name="Pie 5">
            <a:extLst>
              <a:ext uri="{FF2B5EF4-FFF2-40B4-BE49-F238E27FC236}">
                <a16:creationId xmlns:a16="http://schemas.microsoft.com/office/drawing/2014/main" id="{33CF981E-DD42-88CB-BEC5-7319C8BD02BD}"/>
              </a:ext>
            </a:extLst>
          </p:cNvPr>
          <p:cNvSpPr/>
          <p:nvPr/>
        </p:nvSpPr>
        <p:spPr>
          <a:xfrm>
            <a:off x="6215095" y="1535227"/>
            <a:ext cx="4268840" cy="4291422"/>
          </a:xfrm>
          <a:prstGeom prst="pie">
            <a:avLst>
              <a:gd name="adj1" fmla="val 16195609"/>
              <a:gd name="adj2" fmla="val 20532302"/>
            </a:avLst>
          </a:prstGeom>
          <a:noFill/>
          <a:ln w="3175">
            <a:solidFill>
              <a:srgbClr val="BA93DC"/>
            </a:solidFill>
          </a:ln>
          <a:effectLst>
            <a:glow rad="139700">
              <a:srgbClr val="7030A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841129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Idealized DFD</a:t>
            </a:r>
            <a:endParaRPr dirty="0"/>
          </a:p>
        </p:txBody>
      </p:sp>
      <p:pic>
        <p:nvPicPr>
          <p:cNvPr id="3" name="Picture 2">
            <a:extLst>
              <a:ext uri="{FF2B5EF4-FFF2-40B4-BE49-F238E27FC236}">
                <a16:creationId xmlns:a16="http://schemas.microsoft.com/office/drawing/2014/main" id="{36D24709-E635-870B-7390-75B8DA1E871A}"/>
              </a:ext>
            </a:extLst>
          </p:cNvPr>
          <p:cNvPicPr>
            <a:picLocks noChangeAspect="1"/>
          </p:cNvPicPr>
          <p:nvPr/>
        </p:nvPicPr>
        <p:blipFill>
          <a:blip r:embed="rId3"/>
          <a:stretch>
            <a:fillRect/>
          </a:stretch>
        </p:blipFill>
        <p:spPr>
          <a:xfrm>
            <a:off x="2208212" y="2378048"/>
            <a:ext cx="7772400" cy="2101904"/>
          </a:xfrm>
          <a:prstGeom prst="rect">
            <a:avLst/>
          </a:prstGeom>
        </p:spPr>
      </p:pic>
    </p:spTree>
    <p:extLst>
      <p:ext uri="{BB962C8B-B14F-4D97-AF65-F5344CB8AC3E}">
        <p14:creationId xmlns:p14="http://schemas.microsoft.com/office/powerpoint/2010/main" val="3269004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FF904C4D-F5AB-3AD1-DD17-5F663E012D4B}"/>
            </a:ext>
          </a:extLst>
        </p:cNvPr>
        <p:cNvGrpSpPr/>
        <p:nvPr/>
      </p:nvGrpSpPr>
      <p:grpSpPr>
        <a:xfrm>
          <a:off x="0" y="0"/>
          <a:ext cx="0" cy="0"/>
          <a:chOff x="0" y="0"/>
          <a:chExt cx="0" cy="0"/>
        </a:xfrm>
      </p:grpSpPr>
      <p:pic>
        <p:nvPicPr>
          <p:cNvPr id="4" name="Picture 3" descr="A black background with red and blue text&#10;&#10;AI-generated content may be incorrect.">
            <a:extLst>
              <a:ext uri="{FF2B5EF4-FFF2-40B4-BE49-F238E27FC236}">
                <a16:creationId xmlns:a16="http://schemas.microsoft.com/office/drawing/2014/main" id="{27D43CC7-8D77-BE83-7FB9-A06D7EABC389}"/>
              </a:ext>
            </a:extLst>
          </p:cNvPr>
          <p:cNvPicPr>
            <a:picLocks noChangeAspect="1"/>
          </p:cNvPicPr>
          <p:nvPr/>
        </p:nvPicPr>
        <p:blipFill>
          <a:blip r:embed="rId3"/>
          <a:stretch>
            <a:fillRect/>
          </a:stretch>
        </p:blipFill>
        <p:spPr>
          <a:xfrm>
            <a:off x="2208212" y="2213814"/>
            <a:ext cx="7772400" cy="2644165"/>
          </a:xfrm>
          <a:prstGeom prst="rect">
            <a:avLst/>
          </a:prstGeom>
        </p:spPr>
      </p:pic>
      <p:sp>
        <p:nvSpPr>
          <p:cNvPr id="1199" name="Google Shape;1199;p156">
            <a:extLst>
              <a:ext uri="{FF2B5EF4-FFF2-40B4-BE49-F238E27FC236}">
                <a16:creationId xmlns:a16="http://schemas.microsoft.com/office/drawing/2014/main" id="{73F2818C-438C-50D6-E20E-EC851203FA97}"/>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Preferred DFD</a:t>
            </a:r>
            <a:endParaRPr dirty="0"/>
          </a:p>
        </p:txBody>
      </p:sp>
    </p:spTree>
    <p:extLst>
      <p:ext uri="{BB962C8B-B14F-4D97-AF65-F5344CB8AC3E}">
        <p14:creationId xmlns:p14="http://schemas.microsoft.com/office/powerpoint/2010/main" val="16451728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248028</TotalTime>
  <Words>7658</Words>
  <Application>Microsoft Macintosh PowerPoint</Application>
  <PresentationFormat>Custom</PresentationFormat>
  <Paragraphs>1171</Paragraphs>
  <Slides>50</Slides>
  <Notes>50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50</vt:i4>
      </vt:variant>
    </vt:vector>
  </HeadingPairs>
  <TitlesOfParts>
    <vt:vector size="61" baseType="lpstr">
      <vt:lpstr>Arial</vt:lpstr>
      <vt:lpstr>Merriweather Sans</vt:lpstr>
      <vt:lpstr>Roboto Medium</vt:lpstr>
      <vt:lpstr>Calibri</vt:lpstr>
      <vt:lpstr>Courier New</vt:lpstr>
      <vt:lpstr>Roboto Light</vt:lpstr>
      <vt:lpstr>Poppins Medium</vt:lpstr>
      <vt:lpstr>Roboto</vt:lpstr>
      <vt:lpstr>Simple Light</vt:lpstr>
      <vt:lpstr>Motional Masters</vt:lpstr>
      <vt:lpstr>Motional Masters</vt:lpstr>
      <vt:lpstr>Threat Model Creation</vt:lpstr>
      <vt:lpstr>Training Path</vt:lpstr>
      <vt:lpstr>Introduction</vt:lpstr>
      <vt:lpstr>Threat Modeling Process</vt:lpstr>
      <vt:lpstr>Threat Modeling Activity</vt:lpstr>
      <vt:lpstr>Threat Modeling Activity</vt:lpstr>
      <vt:lpstr>Threat Modeling Activity</vt:lpstr>
      <vt:lpstr>Idealized DFD</vt:lpstr>
      <vt:lpstr>Preferred DFD</vt:lpstr>
      <vt:lpstr>Example</vt:lpstr>
      <vt:lpstr>Block View</vt:lpstr>
      <vt:lpstr>Level 1 DFD</vt:lpstr>
      <vt:lpstr>Level 2 DFD</vt:lpstr>
      <vt:lpstr>Level 3 DFD</vt:lpstr>
      <vt:lpstr>Documenting</vt:lpstr>
      <vt:lpstr>Level 1 DFD – IDs</vt:lpstr>
      <vt:lpstr>Level 2 DFD – IDs</vt:lpstr>
      <vt:lpstr>Level 3 DFD – IDs </vt:lpstr>
      <vt:lpstr>Initial Entries</vt:lpstr>
      <vt:lpstr>DFD Entity Attributes</vt:lpstr>
      <vt:lpstr>Resource Attributes</vt:lpstr>
      <vt:lpstr>Resource Attributes</vt:lpstr>
      <vt:lpstr>Process Attributes </vt:lpstr>
      <vt:lpstr>Process Attributes </vt:lpstr>
      <vt:lpstr>Interactor Attributes</vt:lpstr>
      <vt:lpstr>Interactor Attributes</vt:lpstr>
      <vt:lpstr>Boundary Attributes</vt:lpstr>
      <vt:lpstr>Boundary Attributes</vt:lpstr>
      <vt:lpstr>Data Flow Attributes</vt:lpstr>
      <vt:lpstr>Data Flow Attributes</vt:lpstr>
      <vt:lpstr>Data Flow Attributes</vt:lpstr>
      <vt:lpstr>OS-centric DFDs</vt:lpstr>
      <vt:lpstr>OS – Filesystem</vt:lpstr>
      <vt:lpstr>OS – IPC Manager</vt:lpstr>
      <vt:lpstr>OS – Serial Driver</vt:lpstr>
      <vt:lpstr>OS – Network Manager</vt:lpstr>
      <vt:lpstr>OS – Network Driver</vt:lpstr>
      <vt:lpstr>Networking DFDs</vt:lpstr>
      <vt:lpstr>Networking</vt:lpstr>
      <vt:lpstr>Workflow DFDs</vt:lpstr>
      <vt:lpstr>Initialization – Core Service</vt:lpstr>
      <vt:lpstr>Initialization – Console Interface</vt:lpstr>
      <vt:lpstr>Core Service Configuration</vt:lpstr>
      <vt:lpstr>Normal Operation</vt:lpstr>
      <vt:lpstr>Recap</vt:lpstr>
      <vt:lpstr>Example Materials</vt:lpstr>
      <vt:lpstr>AVCDL on GitHub</vt:lpstr>
      <vt:lpstr>AVCDL on YouTube</vt:lpstr>
      <vt:lpstr>Next Steps</vt:lpstr>
      <vt:lpstr>References</vt:lpstr>
    </vt:vector>
  </TitlesOfParts>
  <Manager/>
  <Company>Torc Robotics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Model Creation (training)</dc:title>
  <dc:subject>threat modeling - model creation</dc:subject>
  <dc:creator>Charles Wilson</dc:creator>
  <cp:keywords>cybersecurity, threat modeling</cp:keywords>
  <dc:description>This work was created by Torc Robotics and is licensed under the Creative Commons Attribution-Share Alike (CC BY-SA-4.0) License.
https://creativecommons.org/licenses/by/4.0/legalcode
</dc:description>
  <cp:lastModifiedBy>Charles Wilson</cp:lastModifiedBy>
  <cp:revision>452</cp:revision>
  <cp:lastPrinted>2023-05-08T17:44:42Z</cp:lastPrinted>
  <dcterms:modified xsi:type="dcterms:W3CDTF">2025-04-11T16:08:53Z</dcterms:modified>
  <cp:category>cybersecurity</cp:category>
</cp:coreProperties>
</file>